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sldIdLst>
    <p:sldId id="262" r:id="rId4"/>
    <p:sldId id="278" r:id="rId5"/>
    <p:sldId id="281" r:id="rId6"/>
    <p:sldId id="273" r:id="rId7"/>
    <p:sldId id="274" r:id="rId8"/>
    <p:sldId id="304" r:id="rId9"/>
    <p:sldId id="280" r:id="rId10"/>
    <p:sldId id="279" r:id="rId11"/>
    <p:sldId id="299" r:id="rId12"/>
    <p:sldId id="291" r:id="rId13"/>
    <p:sldId id="293" r:id="rId14"/>
    <p:sldId id="290" r:id="rId15"/>
    <p:sldId id="292" r:id="rId16"/>
    <p:sldId id="265" r:id="rId17"/>
    <p:sldId id="263" r:id="rId18"/>
    <p:sldId id="264" r:id="rId19"/>
    <p:sldId id="300" r:id="rId20"/>
    <p:sldId id="302" r:id="rId21"/>
    <p:sldId id="303" r:id="rId22"/>
    <p:sldId id="295" r:id="rId23"/>
    <p:sldId id="268" r:id="rId24"/>
    <p:sldId id="270" r:id="rId25"/>
    <p:sldId id="29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FF00"/>
    <a:srgbClr val="00DA63"/>
    <a:srgbClr val="FFCC66"/>
    <a:srgbClr val="009900"/>
    <a:srgbClr val="CC9900"/>
    <a:srgbClr val="FFFF99"/>
    <a:srgbClr val="FFFF66"/>
    <a:srgbClr val="E7EF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100" d="100"/>
          <a:sy n="100" d="100"/>
        </p:scale>
        <p:origin x="-946" y="0"/>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8F72A0-C87C-4CD3-BF7D-114CD54E7671}"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A9C5C-0E99-45F2-B331-55639BF5BF9F}" type="slidenum">
              <a:rPr lang="en-US" smtClean="0"/>
              <a:t>‹#›</a:t>
            </a:fld>
            <a:endParaRPr lang="en-US"/>
          </a:p>
        </p:txBody>
      </p:sp>
    </p:spTree>
    <p:extLst>
      <p:ext uri="{BB962C8B-B14F-4D97-AF65-F5344CB8AC3E}">
        <p14:creationId xmlns:p14="http://schemas.microsoft.com/office/powerpoint/2010/main" val="2194855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8F72A0-C87C-4CD3-BF7D-114CD54E7671}"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A9C5C-0E99-45F2-B331-55639BF5BF9F}" type="slidenum">
              <a:rPr lang="en-US" smtClean="0"/>
              <a:t>‹#›</a:t>
            </a:fld>
            <a:endParaRPr lang="en-US"/>
          </a:p>
        </p:txBody>
      </p:sp>
    </p:spTree>
    <p:extLst>
      <p:ext uri="{BB962C8B-B14F-4D97-AF65-F5344CB8AC3E}">
        <p14:creationId xmlns:p14="http://schemas.microsoft.com/office/powerpoint/2010/main" val="1175659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8F72A0-C87C-4CD3-BF7D-114CD54E7671}"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A9C5C-0E99-45F2-B331-55639BF5BF9F}" type="slidenum">
              <a:rPr lang="en-US" smtClean="0"/>
              <a:t>‹#›</a:t>
            </a:fld>
            <a:endParaRPr lang="en-US"/>
          </a:p>
        </p:txBody>
      </p:sp>
    </p:spTree>
    <p:extLst>
      <p:ext uri="{BB962C8B-B14F-4D97-AF65-F5344CB8AC3E}">
        <p14:creationId xmlns:p14="http://schemas.microsoft.com/office/powerpoint/2010/main" val="249961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2C96BD-B05D-4899-A3BD-A7823C880C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52742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239C94-6BFF-44AC-9C35-F92A8C8D3B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2400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CF4CAD-81B5-41C5-A7B9-9CB2EBA9A9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7867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5AA146-F94F-457D-B6FE-D474F095B7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1214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3E59429-A4EE-4B23-A8C0-C1494D732E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1879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8A38440-284A-4054-AE37-B409EDD80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52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8B69922-AAEC-4073-905F-B55FCA4838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3979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A0F270-6B6D-4021-B721-C6D49B70F0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6132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8F72A0-C87C-4CD3-BF7D-114CD54E7671}"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A9C5C-0E99-45F2-B331-55639BF5BF9F}" type="slidenum">
              <a:rPr lang="en-US" smtClean="0"/>
              <a:t>‹#›</a:t>
            </a:fld>
            <a:endParaRPr lang="en-US"/>
          </a:p>
        </p:txBody>
      </p:sp>
    </p:spTree>
    <p:extLst>
      <p:ext uri="{BB962C8B-B14F-4D97-AF65-F5344CB8AC3E}">
        <p14:creationId xmlns:p14="http://schemas.microsoft.com/office/powerpoint/2010/main" val="3268306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F13B17-EB55-4B6F-866B-0394E897A8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8965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52B7FF-13B4-4677-AEF3-D753FF974D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4116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F592EA-1948-432C-AB1D-1988B75DC9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71664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658F9D89-383A-4E44-8CB3-0E49A9683C2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867850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8F72A0-C87C-4CD3-BF7D-114CD54E7671}" type="datetimeFigureOut">
              <a:rPr lang="en-US" smtClean="0">
                <a:solidFill>
                  <a:prstClr val="black">
                    <a:tint val="75000"/>
                  </a:prstClr>
                </a:solidFill>
              </a:rPr>
              <a:pPr/>
              <a:t>9/21/2016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9A9C5C-0E99-45F2-B331-55639BF5BF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2341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8F72A0-C87C-4CD3-BF7D-114CD54E7671}" type="datetimeFigureOut">
              <a:rPr lang="en-US" smtClean="0">
                <a:solidFill>
                  <a:prstClr val="black">
                    <a:tint val="75000"/>
                  </a:prstClr>
                </a:solidFill>
              </a:rPr>
              <a:pPr/>
              <a:t>9/21/2016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9A9C5C-0E99-45F2-B331-55639BF5BF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5276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8F72A0-C87C-4CD3-BF7D-114CD54E7671}" type="datetimeFigureOut">
              <a:rPr lang="en-US" smtClean="0">
                <a:solidFill>
                  <a:prstClr val="black">
                    <a:tint val="75000"/>
                  </a:prstClr>
                </a:solidFill>
              </a:rPr>
              <a:pPr/>
              <a:t>9/21/2016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9A9C5C-0E99-45F2-B331-55639BF5BF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87648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8F72A0-C87C-4CD3-BF7D-114CD54E7671}" type="datetimeFigureOut">
              <a:rPr lang="en-US" smtClean="0">
                <a:solidFill>
                  <a:prstClr val="black">
                    <a:tint val="75000"/>
                  </a:prstClr>
                </a:solidFill>
              </a:rPr>
              <a:pPr/>
              <a:t>9/21/2016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9A9C5C-0E99-45F2-B331-55639BF5BF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48000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8F72A0-C87C-4CD3-BF7D-114CD54E7671}" type="datetimeFigureOut">
              <a:rPr lang="en-US" smtClean="0">
                <a:solidFill>
                  <a:prstClr val="black">
                    <a:tint val="75000"/>
                  </a:prstClr>
                </a:solidFill>
              </a:rPr>
              <a:pPr/>
              <a:t>9/21/2016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69A9C5C-0E99-45F2-B331-55639BF5BF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6207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8F72A0-C87C-4CD3-BF7D-114CD54E7671}" type="datetimeFigureOut">
              <a:rPr lang="en-US" smtClean="0">
                <a:solidFill>
                  <a:prstClr val="black">
                    <a:tint val="75000"/>
                  </a:prstClr>
                </a:solidFill>
              </a:rPr>
              <a:pPr/>
              <a:t>9/21/2016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69A9C5C-0E99-45F2-B331-55639BF5BF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4011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8F72A0-C87C-4CD3-BF7D-114CD54E7671}"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A9C5C-0E99-45F2-B331-55639BF5BF9F}" type="slidenum">
              <a:rPr lang="en-US" smtClean="0"/>
              <a:t>‹#›</a:t>
            </a:fld>
            <a:endParaRPr lang="en-US"/>
          </a:p>
        </p:txBody>
      </p:sp>
    </p:spTree>
    <p:extLst>
      <p:ext uri="{BB962C8B-B14F-4D97-AF65-F5344CB8AC3E}">
        <p14:creationId xmlns:p14="http://schemas.microsoft.com/office/powerpoint/2010/main" val="36265498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8F72A0-C87C-4CD3-BF7D-114CD54E7671}" type="datetimeFigureOut">
              <a:rPr lang="en-US" smtClean="0">
                <a:solidFill>
                  <a:prstClr val="black">
                    <a:tint val="75000"/>
                  </a:prstClr>
                </a:solidFill>
              </a:rPr>
              <a:pPr/>
              <a:t>9/21/2016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69A9C5C-0E99-45F2-B331-55639BF5BF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8242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8F72A0-C87C-4CD3-BF7D-114CD54E7671}" type="datetimeFigureOut">
              <a:rPr lang="en-US" smtClean="0">
                <a:solidFill>
                  <a:prstClr val="black">
                    <a:tint val="75000"/>
                  </a:prstClr>
                </a:solidFill>
              </a:rPr>
              <a:pPr/>
              <a:t>9/21/2016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9A9C5C-0E99-45F2-B331-55639BF5BF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2999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8F72A0-C87C-4CD3-BF7D-114CD54E7671}" type="datetimeFigureOut">
              <a:rPr lang="en-US" smtClean="0">
                <a:solidFill>
                  <a:prstClr val="black">
                    <a:tint val="75000"/>
                  </a:prstClr>
                </a:solidFill>
              </a:rPr>
              <a:pPr/>
              <a:t>9/21/2016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9A9C5C-0E99-45F2-B331-55639BF5BF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98043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8F72A0-C87C-4CD3-BF7D-114CD54E7671}" type="datetimeFigureOut">
              <a:rPr lang="en-US" smtClean="0">
                <a:solidFill>
                  <a:prstClr val="black">
                    <a:tint val="75000"/>
                  </a:prstClr>
                </a:solidFill>
              </a:rPr>
              <a:pPr/>
              <a:t>9/21/2016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9A9C5C-0E99-45F2-B331-55639BF5BF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06012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8F72A0-C87C-4CD3-BF7D-114CD54E7671}" type="datetimeFigureOut">
              <a:rPr lang="en-US" smtClean="0">
                <a:solidFill>
                  <a:prstClr val="black">
                    <a:tint val="75000"/>
                  </a:prstClr>
                </a:solidFill>
              </a:rPr>
              <a:pPr/>
              <a:t>9/21/2016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9A9C5C-0E99-45F2-B331-55639BF5BF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685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8F72A0-C87C-4CD3-BF7D-114CD54E7671}"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A9C5C-0E99-45F2-B331-55639BF5BF9F}" type="slidenum">
              <a:rPr lang="en-US" smtClean="0"/>
              <a:t>‹#›</a:t>
            </a:fld>
            <a:endParaRPr lang="en-US"/>
          </a:p>
        </p:txBody>
      </p:sp>
    </p:spTree>
    <p:extLst>
      <p:ext uri="{BB962C8B-B14F-4D97-AF65-F5344CB8AC3E}">
        <p14:creationId xmlns:p14="http://schemas.microsoft.com/office/powerpoint/2010/main" val="2239219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8F72A0-C87C-4CD3-BF7D-114CD54E7671}" type="datetimeFigureOut">
              <a:rPr lang="en-US" smtClean="0"/>
              <a:t>9/21/2016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9A9C5C-0E99-45F2-B331-55639BF5BF9F}" type="slidenum">
              <a:rPr lang="en-US" smtClean="0"/>
              <a:t>‹#›</a:t>
            </a:fld>
            <a:endParaRPr lang="en-US"/>
          </a:p>
        </p:txBody>
      </p:sp>
    </p:spTree>
    <p:extLst>
      <p:ext uri="{BB962C8B-B14F-4D97-AF65-F5344CB8AC3E}">
        <p14:creationId xmlns:p14="http://schemas.microsoft.com/office/powerpoint/2010/main" val="4082221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8F72A0-C87C-4CD3-BF7D-114CD54E7671}" type="datetimeFigureOut">
              <a:rPr lang="en-US" smtClean="0"/>
              <a:t>9/21/2016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9A9C5C-0E99-45F2-B331-55639BF5BF9F}" type="slidenum">
              <a:rPr lang="en-US" smtClean="0"/>
              <a:t>‹#›</a:t>
            </a:fld>
            <a:endParaRPr lang="en-US"/>
          </a:p>
        </p:txBody>
      </p:sp>
    </p:spTree>
    <p:extLst>
      <p:ext uri="{BB962C8B-B14F-4D97-AF65-F5344CB8AC3E}">
        <p14:creationId xmlns:p14="http://schemas.microsoft.com/office/powerpoint/2010/main" val="4197563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8F72A0-C87C-4CD3-BF7D-114CD54E7671}" type="datetimeFigureOut">
              <a:rPr lang="en-US" smtClean="0"/>
              <a:t>9/21/2016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9A9C5C-0E99-45F2-B331-55639BF5BF9F}" type="slidenum">
              <a:rPr lang="en-US" smtClean="0"/>
              <a:t>‹#›</a:t>
            </a:fld>
            <a:endParaRPr lang="en-US"/>
          </a:p>
        </p:txBody>
      </p:sp>
    </p:spTree>
    <p:extLst>
      <p:ext uri="{BB962C8B-B14F-4D97-AF65-F5344CB8AC3E}">
        <p14:creationId xmlns:p14="http://schemas.microsoft.com/office/powerpoint/2010/main" val="3302180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8F72A0-C87C-4CD3-BF7D-114CD54E7671}"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A9C5C-0E99-45F2-B331-55639BF5BF9F}" type="slidenum">
              <a:rPr lang="en-US" smtClean="0"/>
              <a:t>‹#›</a:t>
            </a:fld>
            <a:endParaRPr lang="en-US"/>
          </a:p>
        </p:txBody>
      </p:sp>
    </p:spTree>
    <p:extLst>
      <p:ext uri="{BB962C8B-B14F-4D97-AF65-F5344CB8AC3E}">
        <p14:creationId xmlns:p14="http://schemas.microsoft.com/office/powerpoint/2010/main" val="4220185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8F72A0-C87C-4CD3-BF7D-114CD54E7671}"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A9C5C-0E99-45F2-B331-55639BF5BF9F}" type="slidenum">
              <a:rPr lang="en-US" smtClean="0"/>
              <a:t>‹#›</a:t>
            </a:fld>
            <a:endParaRPr lang="en-US"/>
          </a:p>
        </p:txBody>
      </p:sp>
    </p:spTree>
    <p:extLst>
      <p:ext uri="{BB962C8B-B14F-4D97-AF65-F5344CB8AC3E}">
        <p14:creationId xmlns:p14="http://schemas.microsoft.com/office/powerpoint/2010/main" val="2967666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002F76">
                <a:alpha val="90000"/>
              </a:srgbClr>
            </a:gs>
            <a:gs pos="100000">
              <a:srgbClr val="0066FF"/>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8F72A0-C87C-4CD3-BF7D-114CD54E7671}" type="datetimeFigureOut">
              <a:rPr lang="en-US" smtClean="0"/>
              <a:t>9/21/2016</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9A9C5C-0E99-45F2-B331-55639BF5BF9F}" type="slidenum">
              <a:rPr lang="en-US" smtClean="0"/>
              <a:t>‹#›</a:t>
            </a:fld>
            <a:endParaRPr lang="en-US"/>
          </a:p>
        </p:txBody>
      </p:sp>
    </p:spTree>
    <p:extLst>
      <p:ext uri="{BB962C8B-B14F-4D97-AF65-F5344CB8AC3E}">
        <p14:creationId xmlns:p14="http://schemas.microsoft.com/office/powerpoint/2010/main" val="3779240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002F76">
                <a:alpha val="90000"/>
              </a:srgbClr>
            </a:gs>
            <a:gs pos="100000">
              <a:srgbClr val="0066FF"/>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ACB8033-33D8-43EC-8570-6D90897A6C33}"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72679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002F76">
                <a:alpha val="90000"/>
              </a:srgbClr>
            </a:gs>
            <a:gs pos="100000">
              <a:srgbClr val="0066FF"/>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8F72A0-C87C-4CD3-BF7D-114CD54E7671}" type="datetimeFigureOut">
              <a:rPr lang="en-US" smtClean="0">
                <a:solidFill>
                  <a:prstClr val="black">
                    <a:tint val="75000"/>
                  </a:prstClr>
                </a:solidFill>
              </a:rPr>
              <a:pPr/>
              <a:t>9/21/2016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9A9C5C-0E99-45F2-B331-55639BF5BF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3170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reshfromflorida.com/" TargetMode="External"/><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5.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6.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7.wmf"/></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228600" y="381000"/>
            <a:ext cx="8610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endParaRPr lang="en-US" altLang="en-US" sz="3600" b="1">
              <a:solidFill>
                <a:srgbClr val="FFFF00"/>
              </a:solidFill>
            </a:endParaRPr>
          </a:p>
        </p:txBody>
      </p:sp>
      <p:sp>
        <p:nvSpPr>
          <p:cNvPr id="57347" name="Rectangle 3"/>
          <p:cNvSpPr>
            <a:spLocks noChangeArrowheads="1"/>
          </p:cNvSpPr>
          <p:nvPr/>
        </p:nvSpPr>
        <p:spPr bwMode="auto">
          <a:xfrm>
            <a:off x="-152400" y="1905000"/>
            <a:ext cx="9144000" cy="1295400"/>
          </a:xfrm>
          <a:prstGeom prst="rect">
            <a:avLst/>
          </a:prstGeom>
          <a:noFill/>
          <a:ln w="9525">
            <a:noFill/>
            <a:miter lim="800000"/>
            <a:headEnd/>
            <a:tailEnd/>
          </a:ln>
          <a:effectLst/>
        </p:spPr>
        <p:txBody>
          <a:bodyPr/>
          <a:lstStyle/>
          <a:p>
            <a:pPr marL="342900" indent="-342900" algn="ctr" fontAlgn="base">
              <a:spcBef>
                <a:spcPct val="20000"/>
              </a:spcBef>
              <a:spcAft>
                <a:spcPct val="0"/>
              </a:spcAft>
              <a:defRPr/>
            </a:pPr>
            <a:r>
              <a:rPr lang="en-US" sz="3600" dirty="0" smtClean="0">
                <a:solidFill>
                  <a:srgbClr val="FFFF00"/>
                </a:solidFill>
                <a:effectLst>
                  <a:outerShdw blurRad="38100" dist="38100" dir="2700000" algn="tl">
                    <a:srgbClr val="000000"/>
                  </a:outerShdw>
                </a:effectLst>
                <a:latin typeface="Lucida Bright" panose="02040602050505020304" pitchFamily="18" charset="0"/>
              </a:rPr>
              <a:t>Norman </a:t>
            </a:r>
            <a:r>
              <a:rPr lang="en-US" sz="3600" dirty="0">
                <a:solidFill>
                  <a:srgbClr val="FFFF00"/>
                </a:solidFill>
                <a:effectLst>
                  <a:outerShdw blurRad="38100" dist="38100" dir="2700000" algn="tl">
                    <a:srgbClr val="000000"/>
                  </a:outerShdw>
                </a:effectLst>
                <a:latin typeface="Lucida Bright" panose="02040602050505020304" pitchFamily="18" charset="0"/>
              </a:rPr>
              <a:t>C. Leppla, J. Howard Frank, Michael C. Thomas and Paul E. Skelley </a:t>
            </a:r>
          </a:p>
        </p:txBody>
      </p:sp>
      <p:sp>
        <p:nvSpPr>
          <p:cNvPr id="57350" name="Rectangle 6"/>
          <p:cNvSpPr>
            <a:spLocks noChangeArrowheads="1"/>
          </p:cNvSpPr>
          <p:nvPr/>
        </p:nvSpPr>
        <p:spPr bwMode="auto">
          <a:xfrm>
            <a:off x="0" y="381002"/>
            <a:ext cx="9144000" cy="1323439"/>
          </a:xfrm>
          <a:prstGeom prst="rect">
            <a:avLst/>
          </a:prstGeom>
          <a:noFill/>
          <a:ln w="9525">
            <a:noFill/>
            <a:miter lim="800000"/>
            <a:headEnd/>
            <a:tailEnd/>
          </a:ln>
          <a:effectLst/>
        </p:spPr>
        <p:txBody>
          <a:bodyPr>
            <a:spAutoFit/>
          </a:bodyPr>
          <a:lstStyle/>
          <a:p>
            <a:pPr algn="ctr" fontAlgn="base">
              <a:spcBef>
                <a:spcPct val="0"/>
              </a:spcBef>
              <a:spcAft>
                <a:spcPct val="0"/>
              </a:spcAft>
              <a:defRPr/>
            </a:pPr>
            <a:r>
              <a:rPr lang="en-US" sz="4000" b="1" dirty="0" smtClean="0">
                <a:solidFill>
                  <a:srgbClr val="00FF00"/>
                </a:solidFill>
                <a:effectLst>
                  <a:outerShdw blurRad="38100" dist="38100" dir="2700000" algn="tl">
                    <a:srgbClr val="000000"/>
                  </a:outerShdw>
                </a:effectLst>
                <a:latin typeface="Lucida Bright" panose="02040602050505020304" pitchFamily="18" charset="0"/>
              </a:rPr>
              <a:t>History </a:t>
            </a:r>
            <a:r>
              <a:rPr lang="en-US" sz="4000" b="1" dirty="0">
                <a:solidFill>
                  <a:srgbClr val="00FF00"/>
                </a:solidFill>
                <a:effectLst>
                  <a:outerShdw blurRad="38100" dist="38100" dir="2700000" algn="tl">
                    <a:srgbClr val="000000"/>
                  </a:outerShdw>
                </a:effectLst>
                <a:latin typeface="Lucida Bright" panose="02040602050505020304" pitchFamily="18" charset="0"/>
              </a:rPr>
              <a:t>of New Arthropod</a:t>
            </a:r>
            <a:br>
              <a:rPr lang="en-US" sz="4000" b="1" dirty="0">
                <a:solidFill>
                  <a:srgbClr val="00FF00"/>
                </a:solidFill>
                <a:effectLst>
                  <a:outerShdw blurRad="38100" dist="38100" dir="2700000" algn="tl">
                    <a:srgbClr val="000000"/>
                  </a:outerShdw>
                </a:effectLst>
                <a:latin typeface="Lucida Bright" panose="02040602050505020304" pitchFamily="18" charset="0"/>
              </a:rPr>
            </a:br>
            <a:r>
              <a:rPr lang="en-US" sz="4000" b="1" dirty="0">
                <a:solidFill>
                  <a:srgbClr val="00FF00"/>
                </a:solidFill>
                <a:effectLst>
                  <a:outerShdw blurRad="38100" dist="38100" dir="2700000" algn="tl">
                    <a:srgbClr val="000000"/>
                  </a:outerShdw>
                </a:effectLst>
                <a:latin typeface="Lucida Bright" panose="02040602050505020304" pitchFamily="18" charset="0"/>
              </a:rPr>
              <a:t> Detections in </a:t>
            </a:r>
            <a:r>
              <a:rPr lang="en-US" sz="4000" b="1" dirty="0" smtClean="0">
                <a:solidFill>
                  <a:srgbClr val="00FF00"/>
                </a:solidFill>
                <a:effectLst>
                  <a:outerShdw blurRad="38100" dist="38100" dir="2700000" algn="tl">
                    <a:srgbClr val="000000"/>
                  </a:outerShdw>
                </a:effectLst>
                <a:latin typeface="Lucida Bright" panose="02040602050505020304" pitchFamily="18" charset="0"/>
              </a:rPr>
              <a:t>Florida </a:t>
            </a:r>
            <a:r>
              <a:rPr lang="en-US" sz="3600" b="1" dirty="0">
                <a:solidFill>
                  <a:srgbClr val="000000"/>
                </a:solidFill>
                <a:effectLst>
                  <a:outerShdw blurRad="38100" dist="38100" dir="2700000" algn="tl">
                    <a:srgbClr val="FFFFFF"/>
                  </a:outerShdw>
                </a:effectLst>
              </a:rPr>
              <a:t>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5058508"/>
            <a:ext cx="2590800" cy="11957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50" name="Picture 6" descr="Florida Department of Agriculture &amp; Consumer Servic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592931"/>
            <a:ext cx="1905000" cy="1893594"/>
          </a:xfrm>
          <a:prstGeom prst="rect">
            <a:avLst/>
          </a:prstGeom>
          <a:solidFill>
            <a:schemeClr val="bg1"/>
          </a:solidFill>
          <a:ln>
            <a:solidFill>
              <a:schemeClr val="tx1"/>
            </a:solidFill>
          </a:ln>
        </p:spPr>
      </p:pic>
      <p:sp>
        <p:nvSpPr>
          <p:cNvPr id="17" name="TextBox 16"/>
          <p:cNvSpPr txBox="1"/>
          <p:nvPr/>
        </p:nvSpPr>
        <p:spPr>
          <a:xfrm>
            <a:off x="609600" y="3276600"/>
            <a:ext cx="7772400" cy="1077218"/>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Lucida Bright" panose="02040602050505020304" pitchFamily="18" charset="0"/>
              </a:rPr>
              <a:t>International Congress of Entomology</a:t>
            </a:r>
          </a:p>
          <a:p>
            <a:r>
              <a:rPr lang="en-US" sz="3200" dirty="0" smtClean="0">
                <a:solidFill>
                  <a:schemeClr val="bg1"/>
                </a:solidFill>
                <a:effectLst>
                  <a:outerShdw blurRad="38100" dist="38100" dir="2700000" algn="tl">
                    <a:srgbClr val="000000">
                      <a:alpha val="43137"/>
                    </a:srgbClr>
                  </a:outerShdw>
                </a:effectLst>
                <a:latin typeface="Lucida Bright" panose="02040602050505020304" pitchFamily="18" charset="0"/>
              </a:rPr>
              <a:t>Orlando, Florida - September 27, 2016</a:t>
            </a:r>
            <a:endParaRPr lang="en-US" sz="3200" dirty="0">
              <a:solidFill>
                <a:schemeClr val="bg1"/>
              </a:solidFill>
              <a:effectLst>
                <a:outerShdw blurRad="38100" dist="38100" dir="2700000" algn="tl">
                  <a:srgbClr val="000000">
                    <a:alpha val="43137"/>
                  </a:srgbClr>
                </a:outerShdw>
              </a:effectLst>
              <a:latin typeface="Lucida Bright" panose="02040602050505020304" pitchFamily="18" charset="0"/>
            </a:endParaRPr>
          </a:p>
        </p:txBody>
      </p:sp>
    </p:spTree>
    <p:extLst>
      <p:ext uri="{BB962C8B-B14F-4D97-AF65-F5344CB8AC3E}">
        <p14:creationId xmlns:p14="http://schemas.microsoft.com/office/powerpoint/2010/main" val="69687007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61586" y="6017943"/>
            <a:ext cx="760141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effectLst>
                  <a:outerShdw blurRad="38100" dist="38100" dir="2700000" algn="tl">
                    <a:srgbClr val="000000">
                      <a:alpha val="43137"/>
                    </a:srgbClr>
                  </a:outerShdw>
                </a:effectLst>
                <a:latin typeface="Lucida Bright" panose="02040602050505020304" pitchFamily="18" charset="0"/>
              </a:rPr>
              <a:t>Records 1970-1989 Frank, &amp; McCoy 1992 </a:t>
            </a:r>
            <a:endParaRPr lang="en-US" dirty="0">
              <a:solidFill>
                <a:schemeClr val="bg1"/>
              </a:solidFill>
              <a:effectLst>
                <a:outerShdw blurRad="38100" dist="38100" dir="2700000" algn="tl">
                  <a:srgbClr val="000000">
                    <a:alpha val="43137"/>
                  </a:srgbClr>
                </a:outerShdw>
              </a:effectLst>
              <a:latin typeface="Lucida Bright" panose="02040602050505020304" pitchFamily="18" charset="0"/>
            </a:endParaRPr>
          </a:p>
          <a:p>
            <a:r>
              <a:rPr lang="en-US" dirty="0">
                <a:solidFill>
                  <a:schemeClr val="bg1"/>
                </a:solidFill>
                <a:effectLst>
                  <a:outerShdw blurRad="38100" dist="38100" dir="2700000" algn="tl">
                    <a:srgbClr val="000000">
                      <a:alpha val="43137"/>
                    </a:srgbClr>
                  </a:outerShdw>
                </a:effectLst>
                <a:latin typeface="Lucida Bright" panose="02040602050505020304" pitchFamily="18" charset="0"/>
              </a:rPr>
              <a:t>Records </a:t>
            </a:r>
            <a:r>
              <a:rPr lang="en-US" dirty="0" smtClean="0">
                <a:solidFill>
                  <a:schemeClr val="bg1"/>
                </a:solidFill>
                <a:effectLst>
                  <a:outerShdw blurRad="38100" dist="38100" dir="2700000" algn="tl">
                    <a:srgbClr val="000000">
                      <a:alpha val="43137"/>
                    </a:srgbClr>
                  </a:outerShdw>
                </a:effectLst>
                <a:latin typeface="Lucida Bright" panose="02040602050505020304" pitchFamily="18" charset="0"/>
              </a:rPr>
              <a:t>1990-2015 FDACS-DPI </a:t>
            </a:r>
            <a:r>
              <a:rPr lang="en-US" dirty="0">
                <a:solidFill>
                  <a:schemeClr val="bg1"/>
                </a:solidFill>
                <a:effectLst>
                  <a:outerShdw blurRad="38100" dist="38100" dir="2700000" algn="tl">
                    <a:srgbClr val="000000">
                      <a:alpha val="43137"/>
                    </a:srgbClr>
                  </a:outerShdw>
                </a:effectLst>
                <a:latin typeface="Lucida Bright" panose="02040602050505020304" pitchFamily="18" charset="0"/>
              </a:rPr>
              <a:t>sample submission </a:t>
            </a:r>
            <a:r>
              <a:rPr lang="en-US" dirty="0" smtClean="0">
                <a:solidFill>
                  <a:schemeClr val="bg1"/>
                </a:solidFill>
                <a:effectLst>
                  <a:outerShdw blurRad="38100" dist="38100" dir="2700000" algn="tl">
                    <a:srgbClr val="000000">
                      <a:alpha val="43137"/>
                    </a:srgbClr>
                  </a:outerShdw>
                </a:effectLst>
                <a:latin typeface="Lucida Bright" panose="02040602050505020304" pitchFamily="18" charset="0"/>
              </a:rPr>
              <a:t>database </a:t>
            </a:r>
            <a:endParaRPr lang="en-US" dirty="0">
              <a:solidFill>
                <a:schemeClr val="bg1"/>
              </a:solidFill>
              <a:effectLst>
                <a:outerShdw blurRad="38100" dist="38100" dir="2700000" algn="tl">
                  <a:srgbClr val="000000">
                    <a:alpha val="43137"/>
                  </a:srgbClr>
                </a:outerShdw>
              </a:effectLst>
              <a:latin typeface="Lucida Bright" panose="020406020505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15984651"/>
              </p:ext>
            </p:extLst>
          </p:nvPr>
        </p:nvGraphicFramePr>
        <p:xfrm>
          <a:off x="914400" y="381000"/>
          <a:ext cx="7446145" cy="5410200"/>
        </p:xfrm>
        <a:graphic>
          <a:graphicData uri="http://schemas.openxmlformats.org/presentationml/2006/ole">
            <mc:AlternateContent xmlns:mc="http://schemas.openxmlformats.org/markup-compatibility/2006">
              <mc:Choice xmlns:v="urn:schemas-microsoft-com:vml" Requires="v">
                <p:oleObj spid="_x0000_s2075" name="Chart" r:id="rId3" imgW="4981680" imgH="3619440" progId="QuattroPro.Chart.7">
                  <p:embed/>
                </p:oleObj>
              </mc:Choice>
              <mc:Fallback>
                <p:oleObj name="Chart" r:id="rId3" imgW="4981680" imgH="3619440" progId="QuattroPro.Chart.7">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81000"/>
                        <a:ext cx="7446145" cy="5410200"/>
                      </a:xfrm>
                      <a:prstGeom prst="rect">
                        <a:avLst/>
                      </a:prstGeom>
                      <a:noFill/>
                      <a:ln w="19050">
                        <a:solidFill>
                          <a:schemeClr val="tx1"/>
                        </a:solidFill>
                      </a:ln>
                    </p:spPr>
                  </p:pic>
                </p:oleObj>
              </mc:Fallback>
            </mc:AlternateContent>
          </a:graphicData>
        </a:graphic>
      </p:graphicFrame>
    </p:spTree>
    <p:extLst>
      <p:ext uri="{BB962C8B-B14F-4D97-AF65-F5344CB8AC3E}">
        <p14:creationId xmlns:p14="http://schemas.microsoft.com/office/powerpoint/2010/main" val="3699298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705223789"/>
              </p:ext>
            </p:extLst>
          </p:nvPr>
        </p:nvGraphicFramePr>
        <p:xfrm>
          <a:off x="762000" y="498211"/>
          <a:ext cx="7575615" cy="5826389"/>
        </p:xfrm>
        <a:graphic>
          <a:graphicData uri="http://schemas.openxmlformats.org/presentationml/2006/ole">
            <mc:AlternateContent xmlns:mc="http://schemas.openxmlformats.org/markup-compatibility/2006">
              <mc:Choice xmlns:v="urn:schemas-microsoft-com:vml" Requires="v">
                <p:oleObj spid="_x0000_s3098" name="Chart" r:id="rId3" imgW="2971800" imgH="2286000" progId="QuattroPro.Chart.7">
                  <p:embed/>
                </p:oleObj>
              </mc:Choice>
              <mc:Fallback>
                <p:oleObj name="Chart" r:id="rId3" imgW="2971800" imgH="2286000" progId="QuattroPro.Chart.7">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98211"/>
                        <a:ext cx="7575615" cy="5826389"/>
                      </a:xfrm>
                      <a:prstGeom prst="rect">
                        <a:avLst/>
                      </a:prstGeom>
                      <a:noFill/>
                      <a:ln w="19050">
                        <a:solidFill>
                          <a:schemeClr val="tx1"/>
                        </a:solidFill>
                      </a:ln>
                    </p:spPr>
                  </p:pic>
                </p:oleObj>
              </mc:Fallback>
            </mc:AlternateContent>
          </a:graphicData>
        </a:graphic>
      </p:graphicFrame>
    </p:spTree>
    <p:extLst>
      <p:ext uri="{BB962C8B-B14F-4D97-AF65-F5344CB8AC3E}">
        <p14:creationId xmlns:p14="http://schemas.microsoft.com/office/powerpoint/2010/main" val="32199575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1" y="6059271"/>
            <a:ext cx="760141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effectLst>
                  <a:outerShdw blurRad="38100" dist="38100" dir="2700000" algn="tl">
                    <a:srgbClr val="000000">
                      <a:alpha val="43137"/>
                    </a:srgbClr>
                  </a:outerShdw>
                </a:effectLst>
                <a:latin typeface="Lucida Bright" panose="02040602050505020304" pitchFamily="18" charset="0"/>
              </a:rPr>
              <a:t>Records 1970-1989 Frank, &amp; McCoy 1992 </a:t>
            </a:r>
            <a:endParaRPr lang="en-US" dirty="0">
              <a:solidFill>
                <a:schemeClr val="bg1"/>
              </a:solidFill>
              <a:effectLst>
                <a:outerShdw blurRad="38100" dist="38100" dir="2700000" algn="tl">
                  <a:srgbClr val="000000">
                    <a:alpha val="43137"/>
                  </a:srgbClr>
                </a:outerShdw>
              </a:effectLst>
              <a:latin typeface="Lucida Bright" panose="02040602050505020304" pitchFamily="18" charset="0"/>
            </a:endParaRPr>
          </a:p>
          <a:p>
            <a:r>
              <a:rPr lang="en-US" dirty="0">
                <a:solidFill>
                  <a:schemeClr val="bg1"/>
                </a:solidFill>
                <a:effectLst>
                  <a:outerShdw blurRad="38100" dist="38100" dir="2700000" algn="tl">
                    <a:srgbClr val="000000">
                      <a:alpha val="43137"/>
                    </a:srgbClr>
                  </a:outerShdw>
                </a:effectLst>
                <a:latin typeface="Lucida Bright" panose="02040602050505020304" pitchFamily="18" charset="0"/>
              </a:rPr>
              <a:t>Records </a:t>
            </a:r>
            <a:r>
              <a:rPr lang="en-US" dirty="0" smtClean="0">
                <a:solidFill>
                  <a:schemeClr val="bg1"/>
                </a:solidFill>
                <a:effectLst>
                  <a:outerShdw blurRad="38100" dist="38100" dir="2700000" algn="tl">
                    <a:srgbClr val="000000">
                      <a:alpha val="43137"/>
                    </a:srgbClr>
                  </a:outerShdw>
                </a:effectLst>
                <a:latin typeface="Lucida Bright" panose="02040602050505020304" pitchFamily="18" charset="0"/>
              </a:rPr>
              <a:t>1990-2015 FDACS-DPI </a:t>
            </a:r>
            <a:r>
              <a:rPr lang="en-US" dirty="0">
                <a:solidFill>
                  <a:schemeClr val="bg1"/>
                </a:solidFill>
                <a:effectLst>
                  <a:outerShdw blurRad="38100" dist="38100" dir="2700000" algn="tl">
                    <a:srgbClr val="000000">
                      <a:alpha val="43137"/>
                    </a:srgbClr>
                  </a:outerShdw>
                </a:effectLst>
                <a:latin typeface="Lucida Bright" panose="02040602050505020304" pitchFamily="18" charset="0"/>
              </a:rPr>
              <a:t>sample submission </a:t>
            </a:r>
            <a:r>
              <a:rPr lang="en-US" dirty="0" smtClean="0">
                <a:solidFill>
                  <a:schemeClr val="bg1"/>
                </a:solidFill>
                <a:effectLst>
                  <a:outerShdw blurRad="38100" dist="38100" dir="2700000" algn="tl">
                    <a:srgbClr val="000000">
                      <a:alpha val="43137"/>
                    </a:srgbClr>
                  </a:outerShdw>
                </a:effectLst>
                <a:latin typeface="Lucida Bright" panose="02040602050505020304" pitchFamily="18" charset="0"/>
              </a:rPr>
              <a:t>database </a:t>
            </a:r>
            <a:endParaRPr lang="en-US" dirty="0">
              <a:solidFill>
                <a:schemeClr val="bg1"/>
              </a:solidFill>
              <a:effectLst>
                <a:outerShdw blurRad="38100" dist="38100" dir="2700000" algn="tl">
                  <a:srgbClr val="000000">
                    <a:alpha val="43137"/>
                  </a:srgbClr>
                </a:outerShdw>
              </a:effectLst>
              <a:latin typeface="Lucida Bright" panose="020406020505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923612245"/>
              </p:ext>
            </p:extLst>
          </p:nvPr>
        </p:nvGraphicFramePr>
        <p:xfrm>
          <a:off x="1047348" y="381000"/>
          <a:ext cx="7029852" cy="5600301"/>
        </p:xfrm>
        <a:graphic>
          <a:graphicData uri="http://schemas.openxmlformats.org/presentationml/2006/ole">
            <mc:AlternateContent xmlns:mc="http://schemas.openxmlformats.org/markup-compatibility/2006">
              <mc:Choice xmlns:v="urn:schemas-microsoft-com:vml" Requires="v">
                <p:oleObj spid="_x0000_s4124" name="Chart" r:id="rId3" imgW="4543560" imgH="3619440" progId="QuattroPro.Chart.7">
                  <p:embed/>
                </p:oleObj>
              </mc:Choice>
              <mc:Fallback>
                <p:oleObj name="Chart" r:id="rId3" imgW="4543560" imgH="3619440" progId="QuattroPro.Chart.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348" y="381000"/>
                        <a:ext cx="7029852" cy="5600301"/>
                      </a:xfrm>
                      <a:prstGeom prst="rect">
                        <a:avLst/>
                      </a:prstGeom>
                      <a:noFill/>
                      <a:ln w="19050">
                        <a:solidFill>
                          <a:schemeClr val="tx1"/>
                        </a:solidFill>
                      </a:ln>
                    </p:spPr>
                  </p:pic>
                </p:oleObj>
              </mc:Fallback>
            </mc:AlternateContent>
          </a:graphicData>
        </a:graphic>
      </p:graphicFrame>
    </p:spTree>
    <p:extLst>
      <p:ext uri="{BB962C8B-B14F-4D97-AF65-F5344CB8AC3E}">
        <p14:creationId xmlns:p14="http://schemas.microsoft.com/office/powerpoint/2010/main" val="40587661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630933009"/>
              </p:ext>
            </p:extLst>
          </p:nvPr>
        </p:nvGraphicFramePr>
        <p:xfrm>
          <a:off x="762000" y="524642"/>
          <a:ext cx="7642252" cy="5876158"/>
        </p:xfrm>
        <a:graphic>
          <a:graphicData uri="http://schemas.openxmlformats.org/presentationml/2006/ole">
            <mc:AlternateContent xmlns:mc="http://schemas.openxmlformats.org/markup-compatibility/2006">
              <mc:Choice xmlns:v="urn:schemas-microsoft-com:vml" Requires="v">
                <p:oleObj spid="_x0000_s5147" name="Chart" r:id="rId3" imgW="2971800" imgH="2286000" progId="QuattroPro.Chart.7">
                  <p:embed/>
                </p:oleObj>
              </mc:Choice>
              <mc:Fallback>
                <p:oleObj name="Chart" r:id="rId3" imgW="2971800" imgH="2286000" progId="QuattroPro.Chart.7">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524642"/>
                        <a:ext cx="7642252" cy="5876158"/>
                      </a:xfrm>
                      <a:prstGeom prst="rect">
                        <a:avLst/>
                      </a:prstGeom>
                      <a:noFill/>
                      <a:ln w="19050">
                        <a:solidFill>
                          <a:schemeClr val="tx1"/>
                        </a:solidFill>
                      </a:ln>
                    </p:spPr>
                  </p:pic>
                </p:oleObj>
              </mc:Fallback>
            </mc:AlternateContent>
          </a:graphicData>
        </a:graphic>
      </p:graphicFrame>
    </p:spTree>
    <p:extLst>
      <p:ext uri="{BB962C8B-B14F-4D97-AF65-F5344CB8AC3E}">
        <p14:creationId xmlns:p14="http://schemas.microsoft.com/office/powerpoint/2010/main" val="1804464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62000" y="2214574"/>
            <a:ext cx="4495800" cy="4110026"/>
          </a:xfrm>
          <a:prstGeom prst="rect">
            <a:avLst/>
          </a:prstGeom>
          <a:noFill/>
          <a:ln w="190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457200" y="152400"/>
            <a:ext cx="5181600" cy="1754326"/>
          </a:xfrm>
          <a:prstGeom prst="rect">
            <a:avLst/>
          </a:prstGeom>
          <a:noFill/>
        </p:spPr>
        <p:txBody>
          <a:bodyPr wrap="square" rtlCol="0">
            <a:spAutoFit/>
          </a:bodyPr>
          <a:lstStyle/>
          <a:p>
            <a:pPr algn="ctr"/>
            <a:r>
              <a:rPr lang="en-US" sz="3600" b="1" dirty="0" smtClean="0">
                <a:solidFill>
                  <a:srgbClr val="00FF00"/>
                </a:solidFill>
                <a:effectLst>
                  <a:outerShdw blurRad="38100" dist="38100" dir="2700000" algn="tl">
                    <a:srgbClr val="000000">
                      <a:alpha val="43137"/>
                    </a:srgbClr>
                  </a:outerShdw>
                </a:effectLst>
                <a:latin typeface="Lucida Bright" panose="02040602050505020304" pitchFamily="18" charset="0"/>
                <a:ea typeface="Calibri"/>
              </a:rPr>
              <a:t>Medfly Interceptions at Florida Airports 2003-14</a:t>
            </a:r>
            <a:endParaRPr lang="en-US" sz="3600" b="1" dirty="0">
              <a:solidFill>
                <a:srgbClr val="00FF00"/>
              </a:solidFill>
              <a:effectLst>
                <a:outerShdw blurRad="38100" dist="38100" dir="2700000" algn="tl">
                  <a:srgbClr val="000000">
                    <a:alpha val="43137"/>
                  </a:srgbClr>
                </a:outerShdw>
              </a:effectLst>
            </a:endParaRPr>
          </a:p>
        </p:txBody>
      </p:sp>
      <p:sp>
        <p:nvSpPr>
          <p:cNvPr id="6" name="TextBox 5"/>
          <p:cNvSpPr txBox="1"/>
          <p:nvPr/>
        </p:nvSpPr>
        <p:spPr>
          <a:xfrm>
            <a:off x="783374" y="6016825"/>
            <a:ext cx="2957512" cy="307777"/>
          </a:xfrm>
          <a:prstGeom prst="rect">
            <a:avLst/>
          </a:prstGeom>
          <a:noFill/>
        </p:spPr>
        <p:txBody>
          <a:bodyPr wrap="square" rtlCol="0">
            <a:spAutoFit/>
          </a:bodyPr>
          <a:lstStyle/>
          <a:p>
            <a:r>
              <a:rPr lang="en-US" sz="1400" dirty="0" smtClean="0">
                <a:solidFill>
                  <a:schemeClr val="bg1"/>
                </a:solidFill>
                <a:effectLst>
                  <a:outerShdw blurRad="38100" dist="38100" dir="2700000" algn="tl">
                    <a:srgbClr val="000000">
                      <a:alpha val="43137"/>
                    </a:srgbClr>
                  </a:outerShdw>
                </a:effectLst>
              </a:rPr>
              <a:t>Scott Bauer, USDA, ARS, Bugwood.org</a:t>
            </a:r>
            <a:endParaRPr lang="en-US" sz="1400" dirty="0">
              <a:solidFill>
                <a:schemeClr val="bg1"/>
              </a:solidFill>
              <a:effectLst>
                <a:outerShdw blurRad="38100" dist="38100" dir="2700000" algn="tl">
                  <a:srgbClr val="000000">
                    <a:alpha val="43137"/>
                  </a:srgbClr>
                </a:out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987444319"/>
              </p:ext>
            </p:extLst>
          </p:nvPr>
        </p:nvGraphicFramePr>
        <p:xfrm>
          <a:off x="5715000" y="687244"/>
          <a:ext cx="2895600" cy="5690519"/>
        </p:xfrm>
        <a:graphic>
          <a:graphicData uri="http://schemas.openxmlformats.org/drawingml/2006/table">
            <a:tbl>
              <a:tblPr firstRow="1" firstCol="1" bandRow="1">
                <a:tableStyleId>{1E171933-4619-4E11-9A3F-F7608DF75F80}</a:tableStyleId>
              </a:tblPr>
              <a:tblGrid>
                <a:gridCol w="1770186"/>
                <a:gridCol w="1125414"/>
              </a:tblGrid>
              <a:tr h="290569">
                <a:tc>
                  <a:txBody>
                    <a:bodyPr/>
                    <a:lstStyle/>
                    <a:p>
                      <a:pPr marL="0" marR="0" algn="ctr">
                        <a:lnSpc>
                          <a:spcPct val="115000"/>
                        </a:lnSpc>
                        <a:spcBef>
                          <a:spcPts val="0"/>
                        </a:spcBef>
                        <a:spcAft>
                          <a:spcPts val="1000"/>
                        </a:spcAft>
                      </a:pPr>
                      <a:r>
                        <a:rPr lang="en-US" sz="1800" dirty="0">
                          <a:solidFill>
                            <a:schemeClr val="tx1"/>
                          </a:solidFill>
                          <a:effectLst/>
                          <a:latin typeface="Lucida Bright" panose="02040602050505020304" pitchFamily="18" charset="0"/>
                        </a:rPr>
                        <a:t>Country</a:t>
                      </a:r>
                      <a:endParaRPr lang="en-US" sz="1800" dirty="0">
                        <a:solidFill>
                          <a:schemeClr val="tx1"/>
                        </a:solidFill>
                        <a:effectLst/>
                        <a:latin typeface="Lucida Bright" panose="02040602050505020304" pitchFamily="18" charset="0"/>
                        <a:ea typeface="Calibri"/>
                        <a:cs typeface="Times New Roman"/>
                      </a:endParaRPr>
                    </a:p>
                  </a:txBody>
                  <a:tcPr marL="62419" marR="62419" marT="0" marB="0" anchor="b">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FFCC66"/>
                    </a:solidFill>
                  </a:tcPr>
                </a:tc>
                <a:tc>
                  <a:txBody>
                    <a:bodyPr/>
                    <a:lstStyle/>
                    <a:p>
                      <a:pPr marL="0" marR="0" algn="ctr">
                        <a:lnSpc>
                          <a:spcPct val="115000"/>
                        </a:lnSpc>
                        <a:spcBef>
                          <a:spcPts val="0"/>
                        </a:spcBef>
                        <a:spcAft>
                          <a:spcPts val="1000"/>
                        </a:spcAft>
                      </a:pPr>
                      <a:r>
                        <a:rPr lang="en-US" sz="1800" dirty="0">
                          <a:solidFill>
                            <a:schemeClr val="tx1"/>
                          </a:solidFill>
                          <a:effectLst/>
                          <a:latin typeface="Lucida Bright" panose="02040602050505020304" pitchFamily="18" charset="0"/>
                        </a:rPr>
                        <a:t>Medflies</a:t>
                      </a:r>
                      <a:endParaRPr lang="en-US" sz="1800" dirty="0">
                        <a:solidFill>
                          <a:schemeClr val="tx1"/>
                        </a:solidFill>
                        <a:effectLst/>
                        <a:latin typeface="Lucida Bright" panose="02040602050505020304" pitchFamily="18" charset="0"/>
                        <a:ea typeface="Calibri"/>
                        <a:cs typeface="Times New Roman"/>
                      </a:endParaRPr>
                    </a:p>
                  </a:txBody>
                  <a:tcPr marL="62419" marR="62419" marT="0" marB="0" anchor="b">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FFCC66"/>
                    </a:solidFill>
                  </a:tcPr>
                </a:tc>
              </a:tr>
              <a:tr h="290569">
                <a:tc>
                  <a:txBody>
                    <a:bodyPr/>
                    <a:lstStyle/>
                    <a:p>
                      <a:pPr marL="0" marR="0">
                        <a:lnSpc>
                          <a:spcPct val="115000"/>
                        </a:lnSpc>
                        <a:spcBef>
                          <a:spcPts val="0"/>
                        </a:spcBef>
                        <a:spcAft>
                          <a:spcPts val="1000"/>
                        </a:spcAft>
                      </a:pPr>
                      <a:r>
                        <a:rPr lang="en-US" sz="1800" b="0" dirty="0">
                          <a:effectLst/>
                          <a:latin typeface="Lucida Bright" panose="02040602050505020304" pitchFamily="18" charset="0"/>
                        </a:rPr>
                        <a:t>Spain</a:t>
                      </a:r>
                      <a:endParaRPr lang="en-US" sz="1800" b="0" dirty="0">
                        <a:effectLst/>
                        <a:latin typeface="Lucida Bright" panose="02040602050505020304" pitchFamily="18" charset="0"/>
                        <a:ea typeface="Calibri"/>
                        <a:cs typeface="Times New Roman"/>
                      </a:endParaRPr>
                    </a:p>
                  </a:txBody>
                  <a:tcPr marL="62419" marR="62419" marT="0" marB="0" anchor="b">
                    <a:lnL w="28575" cap="flat" cmpd="sng" algn="ctr">
                      <a:solidFill>
                        <a:schemeClr val="bg1"/>
                      </a:solidFill>
                      <a:prstDash val="solid"/>
                      <a:round/>
                      <a:headEnd type="none" w="med" len="med"/>
                      <a:tailEnd type="none" w="med" len="med"/>
                    </a:lnL>
                    <a:solidFill>
                      <a:srgbClr val="FFCC66"/>
                    </a:solidFill>
                  </a:tcPr>
                </a:tc>
                <a:tc>
                  <a:txBody>
                    <a:bodyPr/>
                    <a:lstStyle/>
                    <a:p>
                      <a:pPr marL="0" marR="0" algn="ctr">
                        <a:lnSpc>
                          <a:spcPct val="115000"/>
                        </a:lnSpc>
                        <a:spcBef>
                          <a:spcPts val="0"/>
                        </a:spcBef>
                        <a:spcAft>
                          <a:spcPts val="1000"/>
                        </a:spcAft>
                      </a:pPr>
                      <a:r>
                        <a:rPr lang="en-US" sz="1800" dirty="0">
                          <a:effectLst/>
                          <a:latin typeface="Lucida Bright" panose="02040602050505020304" pitchFamily="18" charset="0"/>
                        </a:rPr>
                        <a:t>76</a:t>
                      </a:r>
                      <a:endParaRPr lang="en-US" sz="1800" dirty="0">
                        <a:effectLst/>
                        <a:latin typeface="Lucida Bright" panose="02040602050505020304" pitchFamily="18" charset="0"/>
                        <a:ea typeface="Calibri"/>
                        <a:cs typeface="Times New Roman"/>
                      </a:endParaRPr>
                    </a:p>
                  </a:txBody>
                  <a:tcPr marL="62419" marR="62419" marT="0" marB="0" anchor="b">
                    <a:lnR w="28575" cap="flat" cmpd="sng" algn="ctr">
                      <a:solidFill>
                        <a:schemeClr val="bg1"/>
                      </a:solidFill>
                      <a:prstDash val="solid"/>
                      <a:round/>
                      <a:headEnd type="none" w="med" len="med"/>
                      <a:tailEnd type="none" w="med" len="med"/>
                    </a:lnR>
                    <a:solidFill>
                      <a:srgbClr val="FFCC66"/>
                    </a:solidFill>
                  </a:tcPr>
                </a:tc>
              </a:tr>
              <a:tr h="290569">
                <a:tc>
                  <a:txBody>
                    <a:bodyPr/>
                    <a:lstStyle/>
                    <a:p>
                      <a:pPr marL="0" marR="0">
                        <a:lnSpc>
                          <a:spcPct val="115000"/>
                        </a:lnSpc>
                        <a:spcBef>
                          <a:spcPts val="0"/>
                        </a:spcBef>
                        <a:spcAft>
                          <a:spcPts val="1000"/>
                        </a:spcAft>
                      </a:pPr>
                      <a:r>
                        <a:rPr lang="en-US" sz="1800" b="0" dirty="0">
                          <a:effectLst/>
                          <a:latin typeface="Lucida Bright" panose="02040602050505020304" pitchFamily="18" charset="0"/>
                        </a:rPr>
                        <a:t>Peru</a:t>
                      </a:r>
                      <a:endParaRPr lang="en-US" sz="1800" b="0" dirty="0">
                        <a:effectLst/>
                        <a:latin typeface="Lucida Bright" panose="02040602050505020304" pitchFamily="18" charset="0"/>
                        <a:ea typeface="Calibri"/>
                        <a:cs typeface="Times New Roman"/>
                      </a:endParaRPr>
                    </a:p>
                  </a:txBody>
                  <a:tcPr marL="62419" marR="62419" marT="0" marB="0" anchor="b">
                    <a:lnL w="28575" cap="flat" cmpd="sng" algn="ctr">
                      <a:solidFill>
                        <a:schemeClr val="bg1"/>
                      </a:solidFill>
                      <a:prstDash val="solid"/>
                      <a:round/>
                      <a:headEnd type="none" w="med" len="med"/>
                      <a:tailEnd type="none" w="med" len="med"/>
                    </a:lnL>
                    <a:solidFill>
                      <a:srgbClr val="FFCC66"/>
                    </a:solidFill>
                  </a:tcPr>
                </a:tc>
                <a:tc>
                  <a:txBody>
                    <a:bodyPr/>
                    <a:lstStyle/>
                    <a:p>
                      <a:pPr marL="0" marR="0" algn="ctr">
                        <a:lnSpc>
                          <a:spcPct val="115000"/>
                        </a:lnSpc>
                        <a:spcBef>
                          <a:spcPts val="0"/>
                        </a:spcBef>
                        <a:spcAft>
                          <a:spcPts val="1000"/>
                        </a:spcAft>
                      </a:pPr>
                      <a:r>
                        <a:rPr lang="en-US" sz="1800" dirty="0">
                          <a:effectLst/>
                          <a:latin typeface="Lucida Bright" panose="02040602050505020304" pitchFamily="18" charset="0"/>
                        </a:rPr>
                        <a:t>95</a:t>
                      </a:r>
                      <a:endParaRPr lang="en-US" sz="1800" dirty="0">
                        <a:effectLst/>
                        <a:latin typeface="Lucida Bright" panose="02040602050505020304" pitchFamily="18" charset="0"/>
                        <a:ea typeface="Calibri"/>
                        <a:cs typeface="Times New Roman"/>
                      </a:endParaRPr>
                    </a:p>
                  </a:txBody>
                  <a:tcPr marL="62419" marR="62419" marT="0" marB="0" anchor="b">
                    <a:lnR w="28575" cap="flat" cmpd="sng" algn="ctr">
                      <a:solidFill>
                        <a:schemeClr val="bg1"/>
                      </a:solidFill>
                      <a:prstDash val="solid"/>
                      <a:round/>
                      <a:headEnd type="none" w="med" len="med"/>
                      <a:tailEnd type="none" w="med" len="med"/>
                    </a:lnR>
                    <a:solidFill>
                      <a:srgbClr val="FFCC66"/>
                    </a:solidFill>
                  </a:tcPr>
                </a:tc>
              </a:tr>
              <a:tr h="290569">
                <a:tc>
                  <a:txBody>
                    <a:bodyPr/>
                    <a:lstStyle/>
                    <a:p>
                      <a:pPr marL="0" marR="0">
                        <a:lnSpc>
                          <a:spcPct val="115000"/>
                        </a:lnSpc>
                        <a:spcBef>
                          <a:spcPts val="0"/>
                        </a:spcBef>
                        <a:spcAft>
                          <a:spcPts val="1000"/>
                        </a:spcAft>
                      </a:pPr>
                      <a:r>
                        <a:rPr lang="en-US" sz="1800" b="0" dirty="0">
                          <a:effectLst/>
                          <a:latin typeface="Lucida Bright" panose="02040602050505020304" pitchFamily="18" charset="0"/>
                        </a:rPr>
                        <a:t>Nigeria</a:t>
                      </a:r>
                      <a:endParaRPr lang="en-US" sz="1800" b="0" dirty="0">
                        <a:effectLst/>
                        <a:latin typeface="Lucida Bright" panose="02040602050505020304" pitchFamily="18" charset="0"/>
                        <a:ea typeface="Calibri"/>
                        <a:cs typeface="Times New Roman"/>
                      </a:endParaRPr>
                    </a:p>
                  </a:txBody>
                  <a:tcPr marL="62419" marR="62419" marT="0" marB="0" anchor="b">
                    <a:lnL w="28575" cap="flat" cmpd="sng" algn="ctr">
                      <a:solidFill>
                        <a:schemeClr val="bg1"/>
                      </a:solidFill>
                      <a:prstDash val="solid"/>
                      <a:round/>
                      <a:headEnd type="none" w="med" len="med"/>
                      <a:tailEnd type="none" w="med" len="med"/>
                    </a:lnL>
                    <a:solidFill>
                      <a:srgbClr val="FFCC66"/>
                    </a:solidFill>
                  </a:tcPr>
                </a:tc>
                <a:tc>
                  <a:txBody>
                    <a:bodyPr/>
                    <a:lstStyle/>
                    <a:p>
                      <a:pPr marL="0" marR="0" algn="ctr">
                        <a:lnSpc>
                          <a:spcPct val="115000"/>
                        </a:lnSpc>
                        <a:spcBef>
                          <a:spcPts val="0"/>
                        </a:spcBef>
                        <a:spcAft>
                          <a:spcPts val="1000"/>
                        </a:spcAft>
                      </a:pPr>
                      <a:r>
                        <a:rPr lang="en-US" sz="1800" dirty="0">
                          <a:effectLst/>
                          <a:latin typeface="Lucida Bright" panose="02040602050505020304" pitchFamily="18" charset="0"/>
                        </a:rPr>
                        <a:t>26</a:t>
                      </a:r>
                      <a:endParaRPr lang="en-US" sz="1800" dirty="0">
                        <a:effectLst/>
                        <a:latin typeface="Lucida Bright" panose="02040602050505020304" pitchFamily="18" charset="0"/>
                        <a:ea typeface="Calibri"/>
                        <a:cs typeface="Times New Roman"/>
                      </a:endParaRPr>
                    </a:p>
                  </a:txBody>
                  <a:tcPr marL="62419" marR="62419" marT="0" marB="0" anchor="b">
                    <a:lnR w="28575" cap="flat" cmpd="sng" algn="ctr">
                      <a:solidFill>
                        <a:schemeClr val="bg1"/>
                      </a:solidFill>
                      <a:prstDash val="solid"/>
                      <a:round/>
                      <a:headEnd type="none" w="med" len="med"/>
                      <a:tailEnd type="none" w="med" len="med"/>
                    </a:lnR>
                    <a:solidFill>
                      <a:srgbClr val="FFCC66"/>
                    </a:solidFill>
                  </a:tcPr>
                </a:tc>
              </a:tr>
              <a:tr h="290569">
                <a:tc>
                  <a:txBody>
                    <a:bodyPr/>
                    <a:lstStyle/>
                    <a:p>
                      <a:pPr marL="0" marR="0">
                        <a:lnSpc>
                          <a:spcPct val="115000"/>
                        </a:lnSpc>
                        <a:spcBef>
                          <a:spcPts val="0"/>
                        </a:spcBef>
                        <a:spcAft>
                          <a:spcPts val="1000"/>
                        </a:spcAft>
                      </a:pPr>
                      <a:r>
                        <a:rPr lang="en-US" sz="1800" b="0" dirty="0">
                          <a:effectLst/>
                          <a:latin typeface="Lucida Bright" panose="02040602050505020304" pitchFamily="18" charset="0"/>
                        </a:rPr>
                        <a:t>Bolivia</a:t>
                      </a:r>
                      <a:endParaRPr lang="en-US" sz="1800" b="0" dirty="0">
                        <a:effectLst/>
                        <a:latin typeface="Lucida Bright" panose="02040602050505020304" pitchFamily="18" charset="0"/>
                        <a:ea typeface="Calibri"/>
                        <a:cs typeface="Times New Roman"/>
                      </a:endParaRPr>
                    </a:p>
                  </a:txBody>
                  <a:tcPr marL="62419" marR="62419" marT="0" marB="0" anchor="b">
                    <a:lnL w="28575" cap="flat" cmpd="sng" algn="ctr">
                      <a:solidFill>
                        <a:schemeClr val="bg1"/>
                      </a:solidFill>
                      <a:prstDash val="solid"/>
                      <a:round/>
                      <a:headEnd type="none" w="med" len="med"/>
                      <a:tailEnd type="none" w="med" len="med"/>
                    </a:lnL>
                    <a:solidFill>
                      <a:srgbClr val="FFCC66"/>
                    </a:solidFill>
                  </a:tcPr>
                </a:tc>
                <a:tc>
                  <a:txBody>
                    <a:bodyPr/>
                    <a:lstStyle/>
                    <a:p>
                      <a:pPr marL="0" marR="0" algn="ctr">
                        <a:lnSpc>
                          <a:spcPct val="115000"/>
                        </a:lnSpc>
                        <a:spcBef>
                          <a:spcPts val="0"/>
                        </a:spcBef>
                        <a:spcAft>
                          <a:spcPts val="1000"/>
                        </a:spcAft>
                      </a:pPr>
                      <a:r>
                        <a:rPr lang="en-US" sz="1800" dirty="0">
                          <a:effectLst/>
                          <a:latin typeface="Lucida Bright" panose="02040602050505020304" pitchFamily="18" charset="0"/>
                        </a:rPr>
                        <a:t>50</a:t>
                      </a:r>
                      <a:endParaRPr lang="en-US" sz="1800" dirty="0">
                        <a:effectLst/>
                        <a:latin typeface="Lucida Bright" panose="02040602050505020304" pitchFamily="18" charset="0"/>
                        <a:ea typeface="Calibri"/>
                        <a:cs typeface="Times New Roman"/>
                      </a:endParaRPr>
                    </a:p>
                  </a:txBody>
                  <a:tcPr marL="62419" marR="62419" marT="0" marB="0" anchor="b">
                    <a:lnR w="28575" cap="flat" cmpd="sng" algn="ctr">
                      <a:solidFill>
                        <a:schemeClr val="bg1"/>
                      </a:solidFill>
                      <a:prstDash val="solid"/>
                      <a:round/>
                      <a:headEnd type="none" w="med" len="med"/>
                      <a:tailEnd type="none" w="med" len="med"/>
                    </a:lnR>
                    <a:solidFill>
                      <a:srgbClr val="FFCC66"/>
                    </a:solidFill>
                  </a:tcPr>
                </a:tc>
              </a:tr>
              <a:tr h="290569">
                <a:tc>
                  <a:txBody>
                    <a:bodyPr/>
                    <a:lstStyle/>
                    <a:p>
                      <a:pPr marL="0" marR="0">
                        <a:lnSpc>
                          <a:spcPct val="115000"/>
                        </a:lnSpc>
                        <a:spcBef>
                          <a:spcPts val="0"/>
                        </a:spcBef>
                        <a:spcAft>
                          <a:spcPts val="1000"/>
                        </a:spcAft>
                      </a:pPr>
                      <a:r>
                        <a:rPr lang="en-US" sz="1800" b="0" dirty="0">
                          <a:effectLst/>
                          <a:latin typeface="Lucida Bright" panose="02040602050505020304" pitchFamily="18" charset="0"/>
                        </a:rPr>
                        <a:t>Ecuador</a:t>
                      </a:r>
                      <a:endParaRPr lang="en-US" sz="1800" b="0" dirty="0">
                        <a:effectLst/>
                        <a:latin typeface="Lucida Bright" panose="02040602050505020304" pitchFamily="18" charset="0"/>
                        <a:ea typeface="Calibri"/>
                        <a:cs typeface="Times New Roman"/>
                      </a:endParaRPr>
                    </a:p>
                  </a:txBody>
                  <a:tcPr marL="62419" marR="62419" marT="0" marB="0" anchor="b">
                    <a:lnL w="28575" cap="flat" cmpd="sng" algn="ctr">
                      <a:solidFill>
                        <a:schemeClr val="bg1"/>
                      </a:solidFill>
                      <a:prstDash val="solid"/>
                      <a:round/>
                      <a:headEnd type="none" w="med" len="med"/>
                      <a:tailEnd type="none" w="med" len="med"/>
                    </a:lnL>
                    <a:solidFill>
                      <a:srgbClr val="FFCC66"/>
                    </a:solidFill>
                  </a:tcPr>
                </a:tc>
                <a:tc>
                  <a:txBody>
                    <a:bodyPr/>
                    <a:lstStyle/>
                    <a:p>
                      <a:pPr marL="0" marR="0" algn="ctr">
                        <a:lnSpc>
                          <a:spcPct val="115000"/>
                        </a:lnSpc>
                        <a:spcBef>
                          <a:spcPts val="0"/>
                        </a:spcBef>
                        <a:spcAft>
                          <a:spcPts val="1000"/>
                        </a:spcAft>
                      </a:pPr>
                      <a:r>
                        <a:rPr lang="en-US" sz="1800" dirty="0">
                          <a:effectLst/>
                          <a:latin typeface="Lucida Bright" panose="02040602050505020304" pitchFamily="18" charset="0"/>
                        </a:rPr>
                        <a:t>45</a:t>
                      </a:r>
                      <a:endParaRPr lang="en-US" sz="1800" dirty="0">
                        <a:effectLst/>
                        <a:latin typeface="Lucida Bright" panose="02040602050505020304" pitchFamily="18" charset="0"/>
                        <a:ea typeface="Calibri"/>
                        <a:cs typeface="Times New Roman"/>
                      </a:endParaRPr>
                    </a:p>
                  </a:txBody>
                  <a:tcPr marL="62419" marR="62419" marT="0" marB="0" anchor="b">
                    <a:lnR w="28575" cap="flat" cmpd="sng" algn="ctr">
                      <a:solidFill>
                        <a:schemeClr val="bg1"/>
                      </a:solidFill>
                      <a:prstDash val="solid"/>
                      <a:round/>
                      <a:headEnd type="none" w="med" len="med"/>
                      <a:tailEnd type="none" w="med" len="med"/>
                    </a:lnR>
                    <a:solidFill>
                      <a:srgbClr val="FFCC66"/>
                    </a:solidFill>
                  </a:tcPr>
                </a:tc>
              </a:tr>
              <a:tr h="290569">
                <a:tc>
                  <a:txBody>
                    <a:bodyPr/>
                    <a:lstStyle/>
                    <a:p>
                      <a:pPr marL="0" marR="0">
                        <a:lnSpc>
                          <a:spcPct val="115000"/>
                        </a:lnSpc>
                        <a:spcBef>
                          <a:spcPts val="0"/>
                        </a:spcBef>
                        <a:spcAft>
                          <a:spcPts val="1000"/>
                        </a:spcAft>
                      </a:pPr>
                      <a:r>
                        <a:rPr lang="en-US" sz="1800" b="0" dirty="0">
                          <a:effectLst/>
                          <a:latin typeface="Lucida Bright" panose="02040602050505020304" pitchFamily="18" charset="0"/>
                        </a:rPr>
                        <a:t>Israel</a:t>
                      </a:r>
                      <a:endParaRPr lang="en-US" sz="1800" b="0" dirty="0">
                        <a:effectLst/>
                        <a:latin typeface="Lucida Bright" panose="02040602050505020304" pitchFamily="18" charset="0"/>
                        <a:ea typeface="Calibri"/>
                        <a:cs typeface="Times New Roman"/>
                      </a:endParaRPr>
                    </a:p>
                  </a:txBody>
                  <a:tcPr marL="62419" marR="62419" marT="0" marB="0" anchor="b">
                    <a:lnL w="28575" cap="flat" cmpd="sng" algn="ctr">
                      <a:solidFill>
                        <a:schemeClr val="bg1"/>
                      </a:solidFill>
                      <a:prstDash val="solid"/>
                      <a:round/>
                      <a:headEnd type="none" w="med" len="med"/>
                      <a:tailEnd type="none" w="med" len="med"/>
                    </a:lnL>
                    <a:solidFill>
                      <a:srgbClr val="FFCC66"/>
                    </a:solidFill>
                  </a:tcPr>
                </a:tc>
                <a:tc>
                  <a:txBody>
                    <a:bodyPr/>
                    <a:lstStyle/>
                    <a:p>
                      <a:pPr marL="0" marR="0" algn="ctr">
                        <a:lnSpc>
                          <a:spcPct val="115000"/>
                        </a:lnSpc>
                        <a:spcBef>
                          <a:spcPts val="0"/>
                        </a:spcBef>
                        <a:spcAft>
                          <a:spcPts val="1000"/>
                        </a:spcAft>
                      </a:pPr>
                      <a:r>
                        <a:rPr lang="en-US" sz="1800" dirty="0">
                          <a:effectLst/>
                          <a:latin typeface="Lucida Bright" panose="02040602050505020304" pitchFamily="18" charset="0"/>
                        </a:rPr>
                        <a:t>16</a:t>
                      </a:r>
                      <a:endParaRPr lang="en-US" sz="1800" dirty="0">
                        <a:effectLst/>
                        <a:latin typeface="Lucida Bright" panose="02040602050505020304" pitchFamily="18" charset="0"/>
                        <a:ea typeface="Calibri"/>
                        <a:cs typeface="Times New Roman"/>
                      </a:endParaRPr>
                    </a:p>
                  </a:txBody>
                  <a:tcPr marL="62419" marR="62419" marT="0" marB="0" anchor="b">
                    <a:lnR w="28575" cap="flat" cmpd="sng" algn="ctr">
                      <a:solidFill>
                        <a:schemeClr val="bg1"/>
                      </a:solidFill>
                      <a:prstDash val="solid"/>
                      <a:round/>
                      <a:headEnd type="none" w="med" len="med"/>
                      <a:tailEnd type="none" w="med" len="med"/>
                    </a:lnR>
                    <a:solidFill>
                      <a:srgbClr val="FFCC66"/>
                    </a:solidFill>
                  </a:tcPr>
                </a:tc>
              </a:tr>
              <a:tr h="290569">
                <a:tc>
                  <a:txBody>
                    <a:bodyPr/>
                    <a:lstStyle/>
                    <a:p>
                      <a:pPr marL="0" marR="0">
                        <a:lnSpc>
                          <a:spcPct val="115000"/>
                        </a:lnSpc>
                        <a:spcBef>
                          <a:spcPts val="0"/>
                        </a:spcBef>
                        <a:spcAft>
                          <a:spcPts val="1000"/>
                        </a:spcAft>
                      </a:pPr>
                      <a:r>
                        <a:rPr lang="en-US" sz="1800" b="0" dirty="0">
                          <a:effectLst/>
                          <a:latin typeface="Lucida Bright" panose="02040602050505020304" pitchFamily="18" charset="0"/>
                        </a:rPr>
                        <a:t>Romania</a:t>
                      </a:r>
                      <a:endParaRPr lang="en-US" sz="1800" b="0" dirty="0">
                        <a:effectLst/>
                        <a:latin typeface="Lucida Bright" panose="02040602050505020304" pitchFamily="18" charset="0"/>
                        <a:ea typeface="Calibri"/>
                        <a:cs typeface="Times New Roman"/>
                      </a:endParaRPr>
                    </a:p>
                  </a:txBody>
                  <a:tcPr marL="62419" marR="62419" marT="0" marB="0" anchor="b">
                    <a:lnL w="28575" cap="flat" cmpd="sng" algn="ctr">
                      <a:solidFill>
                        <a:schemeClr val="bg1"/>
                      </a:solidFill>
                      <a:prstDash val="solid"/>
                      <a:round/>
                      <a:headEnd type="none" w="med" len="med"/>
                      <a:tailEnd type="none" w="med" len="med"/>
                    </a:lnL>
                    <a:solidFill>
                      <a:srgbClr val="FFCC66"/>
                    </a:solidFill>
                  </a:tcPr>
                </a:tc>
                <a:tc>
                  <a:txBody>
                    <a:bodyPr/>
                    <a:lstStyle/>
                    <a:p>
                      <a:pPr marL="0" marR="0" algn="ctr">
                        <a:lnSpc>
                          <a:spcPct val="115000"/>
                        </a:lnSpc>
                        <a:spcBef>
                          <a:spcPts val="0"/>
                        </a:spcBef>
                        <a:spcAft>
                          <a:spcPts val="1000"/>
                        </a:spcAft>
                      </a:pPr>
                      <a:r>
                        <a:rPr lang="en-US" sz="1800" dirty="0">
                          <a:effectLst/>
                          <a:latin typeface="Lucida Bright" panose="02040602050505020304" pitchFamily="18" charset="0"/>
                        </a:rPr>
                        <a:t>31</a:t>
                      </a:r>
                      <a:endParaRPr lang="en-US" sz="1800" dirty="0">
                        <a:effectLst/>
                        <a:latin typeface="Lucida Bright" panose="02040602050505020304" pitchFamily="18" charset="0"/>
                        <a:ea typeface="Calibri"/>
                        <a:cs typeface="Times New Roman"/>
                      </a:endParaRPr>
                    </a:p>
                  </a:txBody>
                  <a:tcPr marL="62419" marR="62419" marT="0" marB="0" anchor="b">
                    <a:lnR w="28575" cap="flat" cmpd="sng" algn="ctr">
                      <a:solidFill>
                        <a:schemeClr val="bg1"/>
                      </a:solidFill>
                      <a:prstDash val="solid"/>
                      <a:round/>
                      <a:headEnd type="none" w="med" len="med"/>
                      <a:tailEnd type="none" w="med" len="med"/>
                    </a:lnR>
                    <a:solidFill>
                      <a:srgbClr val="FFCC66"/>
                    </a:solidFill>
                  </a:tcPr>
                </a:tc>
              </a:tr>
              <a:tr h="290569">
                <a:tc>
                  <a:txBody>
                    <a:bodyPr/>
                    <a:lstStyle/>
                    <a:p>
                      <a:pPr marL="0" marR="0">
                        <a:lnSpc>
                          <a:spcPct val="115000"/>
                        </a:lnSpc>
                        <a:spcBef>
                          <a:spcPts val="0"/>
                        </a:spcBef>
                        <a:spcAft>
                          <a:spcPts val="1000"/>
                        </a:spcAft>
                      </a:pPr>
                      <a:r>
                        <a:rPr lang="en-US" sz="1800" b="0" dirty="0">
                          <a:effectLst/>
                          <a:latin typeface="Lucida Bright" panose="02040602050505020304" pitchFamily="18" charset="0"/>
                        </a:rPr>
                        <a:t>Nicaragua</a:t>
                      </a:r>
                      <a:endParaRPr lang="en-US" sz="1800" b="0" dirty="0">
                        <a:effectLst/>
                        <a:latin typeface="Lucida Bright" panose="02040602050505020304" pitchFamily="18" charset="0"/>
                        <a:ea typeface="Calibri"/>
                        <a:cs typeface="Times New Roman"/>
                      </a:endParaRPr>
                    </a:p>
                  </a:txBody>
                  <a:tcPr marL="62419" marR="62419" marT="0" marB="0" anchor="b">
                    <a:lnL w="28575" cap="flat" cmpd="sng" algn="ctr">
                      <a:solidFill>
                        <a:schemeClr val="bg1"/>
                      </a:solidFill>
                      <a:prstDash val="solid"/>
                      <a:round/>
                      <a:headEnd type="none" w="med" len="med"/>
                      <a:tailEnd type="none" w="med" len="med"/>
                    </a:lnL>
                    <a:solidFill>
                      <a:srgbClr val="FFCC66"/>
                    </a:solidFill>
                  </a:tcPr>
                </a:tc>
                <a:tc>
                  <a:txBody>
                    <a:bodyPr/>
                    <a:lstStyle/>
                    <a:p>
                      <a:pPr marL="0" marR="0" algn="ctr">
                        <a:lnSpc>
                          <a:spcPct val="115000"/>
                        </a:lnSpc>
                        <a:spcBef>
                          <a:spcPts val="0"/>
                        </a:spcBef>
                        <a:spcAft>
                          <a:spcPts val="1000"/>
                        </a:spcAft>
                      </a:pPr>
                      <a:r>
                        <a:rPr lang="en-US" sz="1800" dirty="0">
                          <a:effectLst/>
                          <a:latin typeface="Lucida Bright" panose="02040602050505020304" pitchFamily="18" charset="0"/>
                        </a:rPr>
                        <a:t>26</a:t>
                      </a:r>
                      <a:endParaRPr lang="en-US" sz="1800" dirty="0">
                        <a:effectLst/>
                        <a:latin typeface="Lucida Bright" panose="02040602050505020304" pitchFamily="18" charset="0"/>
                        <a:ea typeface="Calibri"/>
                        <a:cs typeface="Times New Roman"/>
                      </a:endParaRPr>
                    </a:p>
                  </a:txBody>
                  <a:tcPr marL="62419" marR="62419" marT="0" marB="0" anchor="b">
                    <a:lnR w="28575" cap="flat" cmpd="sng" algn="ctr">
                      <a:solidFill>
                        <a:schemeClr val="bg1"/>
                      </a:solidFill>
                      <a:prstDash val="solid"/>
                      <a:round/>
                      <a:headEnd type="none" w="med" len="med"/>
                      <a:tailEnd type="none" w="med" len="med"/>
                    </a:lnR>
                    <a:solidFill>
                      <a:srgbClr val="FFCC66"/>
                    </a:solidFill>
                  </a:tcPr>
                </a:tc>
              </a:tr>
              <a:tr h="290569">
                <a:tc>
                  <a:txBody>
                    <a:bodyPr/>
                    <a:lstStyle/>
                    <a:p>
                      <a:pPr marL="0" marR="0">
                        <a:lnSpc>
                          <a:spcPct val="115000"/>
                        </a:lnSpc>
                        <a:spcBef>
                          <a:spcPts val="0"/>
                        </a:spcBef>
                        <a:spcAft>
                          <a:spcPts val="1000"/>
                        </a:spcAft>
                      </a:pPr>
                      <a:r>
                        <a:rPr lang="en-US" sz="1800" b="0" dirty="0">
                          <a:effectLst/>
                          <a:latin typeface="Lucida Bright" panose="02040602050505020304" pitchFamily="18" charset="0"/>
                        </a:rPr>
                        <a:t>Portugal</a:t>
                      </a:r>
                      <a:endParaRPr lang="en-US" sz="1800" b="0" dirty="0">
                        <a:effectLst/>
                        <a:latin typeface="Lucida Bright" panose="02040602050505020304" pitchFamily="18" charset="0"/>
                        <a:ea typeface="Calibri"/>
                        <a:cs typeface="Times New Roman"/>
                      </a:endParaRPr>
                    </a:p>
                  </a:txBody>
                  <a:tcPr marL="62419" marR="62419" marT="0" marB="0" anchor="b">
                    <a:lnL w="28575" cap="flat" cmpd="sng" algn="ctr">
                      <a:solidFill>
                        <a:schemeClr val="bg1"/>
                      </a:solidFill>
                      <a:prstDash val="solid"/>
                      <a:round/>
                      <a:headEnd type="none" w="med" len="med"/>
                      <a:tailEnd type="none" w="med" len="med"/>
                    </a:lnL>
                    <a:solidFill>
                      <a:srgbClr val="FFCC66"/>
                    </a:solidFill>
                  </a:tcPr>
                </a:tc>
                <a:tc>
                  <a:txBody>
                    <a:bodyPr/>
                    <a:lstStyle/>
                    <a:p>
                      <a:pPr marL="0" marR="0" algn="ctr">
                        <a:lnSpc>
                          <a:spcPct val="115000"/>
                        </a:lnSpc>
                        <a:spcBef>
                          <a:spcPts val="0"/>
                        </a:spcBef>
                        <a:spcAft>
                          <a:spcPts val="1000"/>
                        </a:spcAft>
                      </a:pPr>
                      <a:r>
                        <a:rPr lang="en-US" sz="1800" dirty="0">
                          <a:effectLst/>
                          <a:latin typeface="Lucida Bright" panose="02040602050505020304" pitchFamily="18" charset="0"/>
                        </a:rPr>
                        <a:t>23</a:t>
                      </a:r>
                      <a:endParaRPr lang="en-US" sz="1800" dirty="0">
                        <a:effectLst/>
                        <a:latin typeface="Lucida Bright" panose="02040602050505020304" pitchFamily="18" charset="0"/>
                        <a:ea typeface="Calibri"/>
                        <a:cs typeface="Times New Roman"/>
                      </a:endParaRPr>
                    </a:p>
                  </a:txBody>
                  <a:tcPr marL="62419" marR="62419" marT="0" marB="0" anchor="b">
                    <a:lnR w="28575" cap="flat" cmpd="sng" algn="ctr">
                      <a:solidFill>
                        <a:schemeClr val="bg1"/>
                      </a:solidFill>
                      <a:prstDash val="solid"/>
                      <a:round/>
                      <a:headEnd type="none" w="med" len="med"/>
                      <a:tailEnd type="none" w="med" len="med"/>
                    </a:lnR>
                    <a:solidFill>
                      <a:srgbClr val="FFCC66"/>
                    </a:solidFill>
                  </a:tcPr>
                </a:tc>
              </a:tr>
              <a:tr h="290569">
                <a:tc>
                  <a:txBody>
                    <a:bodyPr/>
                    <a:lstStyle/>
                    <a:p>
                      <a:pPr marL="0" marR="0">
                        <a:lnSpc>
                          <a:spcPct val="115000"/>
                        </a:lnSpc>
                        <a:spcBef>
                          <a:spcPts val="0"/>
                        </a:spcBef>
                        <a:spcAft>
                          <a:spcPts val="1000"/>
                        </a:spcAft>
                      </a:pPr>
                      <a:r>
                        <a:rPr lang="en-US" sz="1800" b="0" dirty="0">
                          <a:effectLst/>
                          <a:latin typeface="Lucida Bright" panose="02040602050505020304" pitchFamily="18" charset="0"/>
                        </a:rPr>
                        <a:t>Lebanon</a:t>
                      </a:r>
                      <a:endParaRPr lang="en-US" sz="1800" b="0" dirty="0">
                        <a:effectLst/>
                        <a:latin typeface="Lucida Bright" panose="02040602050505020304" pitchFamily="18" charset="0"/>
                        <a:ea typeface="Calibri"/>
                        <a:cs typeface="Times New Roman"/>
                      </a:endParaRPr>
                    </a:p>
                  </a:txBody>
                  <a:tcPr marL="62419" marR="62419" marT="0" marB="0" anchor="b">
                    <a:lnL w="28575" cap="flat" cmpd="sng" algn="ctr">
                      <a:solidFill>
                        <a:schemeClr val="bg1"/>
                      </a:solidFill>
                      <a:prstDash val="solid"/>
                      <a:round/>
                      <a:headEnd type="none" w="med" len="med"/>
                      <a:tailEnd type="none" w="med" len="med"/>
                    </a:lnL>
                    <a:solidFill>
                      <a:srgbClr val="FFCC66"/>
                    </a:solidFill>
                  </a:tcPr>
                </a:tc>
                <a:tc>
                  <a:txBody>
                    <a:bodyPr/>
                    <a:lstStyle/>
                    <a:p>
                      <a:pPr marL="0" marR="0" algn="ctr">
                        <a:lnSpc>
                          <a:spcPct val="115000"/>
                        </a:lnSpc>
                        <a:spcBef>
                          <a:spcPts val="0"/>
                        </a:spcBef>
                        <a:spcAft>
                          <a:spcPts val="1000"/>
                        </a:spcAft>
                      </a:pPr>
                      <a:r>
                        <a:rPr lang="en-US" sz="1800" dirty="0">
                          <a:effectLst/>
                          <a:latin typeface="Lucida Bright" panose="02040602050505020304" pitchFamily="18" charset="0"/>
                        </a:rPr>
                        <a:t>16</a:t>
                      </a:r>
                      <a:endParaRPr lang="en-US" sz="1800" dirty="0">
                        <a:effectLst/>
                        <a:latin typeface="Lucida Bright" panose="02040602050505020304" pitchFamily="18" charset="0"/>
                        <a:ea typeface="Calibri"/>
                        <a:cs typeface="Times New Roman"/>
                      </a:endParaRPr>
                    </a:p>
                  </a:txBody>
                  <a:tcPr marL="62419" marR="62419" marT="0" marB="0" anchor="b">
                    <a:lnR w="28575" cap="flat" cmpd="sng" algn="ctr">
                      <a:solidFill>
                        <a:schemeClr val="bg1"/>
                      </a:solidFill>
                      <a:prstDash val="solid"/>
                      <a:round/>
                      <a:headEnd type="none" w="med" len="med"/>
                      <a:tailEnd type="none" w="med" len="med"/>
                    </a:lnR>
                    <a:solidFill>
                      <a:srgbClr val="FFCC66"/>
                    </a:solidFill>
                  </a:tcPr>
                </a:tc>
              </a:tr>
              <a:tr h="290569">
                <a:tc>
                  <a:txBody>
                    <a:bodyPr/>
                    <a:lstStyle/>
                    <a:p>
                      <a:pPr marL="0" marR="0">
                        <a:lnSpc>
                          <a:spcPct val="115000"/>
                        </a:lnSpc>
                        <a:spcBef>
                          <a:spcPts val="0"/>
                        </a:spcBef>
                        <a:spcAft>
                          <a:spcPts val="1000"/>
                        </a:spcAft>
                      </a:pPr>
                      <a:r>
                        <a:rPr lang="en-US" sz="1800" b="0" dirty="0">
                          <a:effectLst/>
                          <a:latin typeface="Lucida Bright" panose="02040602050505020304" pitchFamily="18" charset="0"/>
                        </a:rPr>
                        <a:t>El Salvador</a:t>
                      </a:r>
                      <a:endParaRPr lang="en-US" sz="1800" b="0" dirty="0">
                        <a:effectLst/>
                        <a:latin typeface="Lucida Bright" panose="02040602050505020304" pitchFamily="18" charset="0"/>
                        <a:ea typeface="Calibri"/>
                        <a:cs typeface="Times New Roman"/>
                      </a:endParaRPr>
                    </a:p>
                  </a:txBody>
                  <a:tcPr marL="62419" marR="62419" marT="0" marB="0" anchor="b">
                    <a:lnL w="28575" cap="flat" cmpd="sng" algn="ctr">
                      <a:solidFill>
                        <a:schemeClr val="bg1"/>
                      </a:solidFill>
                      <a:prstDash val="solid"/>
                      <a:round/>
                      <a:headEnd type="none" w="med" len="med"/>
                      <a:tailEnd type="none" w="med" len="med"/>
                    </a:lnL>
                    <a:solidFill>
                      <a:srgbClr val="FFCC66"/>
                    </a:solidFill>
                  </a:tcPr>
                </a:tc>
                <a:tc>
                  <a:txBody>
                    <a:bodyPr/>
                    <a:lstStyle/>
                    <a:p>
                      <a:pPr marL="0" marR="0" algn="ctr">
                        <a:lnSpc>
                          <a:spcPct val="115000"/>
                        </a:lnSpc>
                        <a:spcBef>
                          <a:spcPts val="0"/>
                        </a:spcBef>
                        <a:spcAft>
                          <a:spcPts val="1000"/>
                        </a:spcAft>
                      </a:pPr>
                      <a:r>
                        <a:rPr lang="en-US" sz="1800" dirty="0">
                          <a:effectLst/>
                          <a:latin typeface="Lucida Bright" panose="02040602050505020304" pitchFamily="18" charset="0"/>
                        </a:rPr>
                        <a:t>11</a:t>
                      </a:r>
                      <a:endParaRPr lang="en-US" sz="1800" dirty="0">
                        <a:effectLst/>
                        <a:latin typeface="Lucida Bright" panose="02040602050505020304" pitchFamily="18" charset="0"/>
                        <a:ea typeface="Calibri"/>
                        <a:cs typeface="Times New Roman"/>
                      </a:endParaRPr>
                    </a:p>
                  </a:txBody>
                  <a:tcPr marL="62419" marR="62419" marT="0" marB="0" anchor="b">
                    <a:lnR w="28575" cap="flat" cmpd="sng" algn="ctr">
                      <a:solidFill>
                        <a:schemeClr val="bg1"/>
                      </a:solidFill>
                      <a:prstDash val="solid"/>
                      <a:round/>
                      <a:headEnd type="none" w="med" len="med"/>
                      <a:tailEnd type="none" w="med" len="med"/>
                    </a:lnR>
                    <a:solidFill>
                      <a:srgbClr val="FFCC66"/>
                    </a:solidFill>
                  </a:tcPr>
                </a:tc>
              </a:tr>
              <a:tr h="290569">
                <a:tc>
                  <a:txBody>
                    <a:bodyPr/>
                    <a:lstStyle/>
                    <a:p>
                      <a:pPr marL="0" marR="0">
                        <a:lnSpc>
                          <a:spcPct val="115000"/>
                        </a:lnSpc>
                        <a:spcBef>
                          <a:spcPts val="0"/>
                        </a:spcBef>
                        <a:spcAft>
                          <a:spcPts val="1000"/>
                        </a:spcAft>
                      </a:pPr>
                      <a:r>
                        <a:rPr lang="en-US" sz="1800" b="0" dirty="0">
                          <a:effectLst/>
                          <a:latin typeface="Lucida Bright" panose="02040602050505020304" pitchFamily="18" charset="0"/>
                        </a:rPr>
                        <a:t>France</a:t>
                      </a:r>
                      <a:endParaRPr lang="en-US" sz="1800" b="0" dirty="0">
                        <a:effectLst/>
                        <a:latin typeface="Lucida Bright" panose="02040602050505020304" pitchFamily="18" charset="0"/>
                        <a:ea typeface="Calibri"/>
                        <a:cs typeface="Times New Roman"/>
                      </a:endParaRPr>
                    </a:p>
                  </a:txBody>
                  <a:tcPr marL="62419" marR="62419" marT="0" marB="0" anchor="b">
                    <a:lnL w="28575" cap="flat" cmpd="sng" algn="ctr">
                      <a:solidFill>
                        <a:schemeClr val="bg1"/>
                      </a:solidFill>
                      <a:prstDash val="solid"/>
                      <a:round/>
                      <a:headEnd type="none" w="med" len="med"/>
                      <a:tailEnd type="none" w="med" len="med"/>
                    </a:lnL>
                    <a:solidFill>
                      <a:srgbClr val="FFCC66"/>
                    </a:solidFill>
                  </a:tcPr>
                </a:tc>
                <a:tc>
                  <a:txBody>
                    <a:bodyPr/>
                    <a:lstStyle/>
                    <a:p>
                      <a:pPr marL="0" marR="0" algn="ctr">
                        <a:lnSpc>
                          <a:spcPct val="115000"/>
                        </a:lnSpc>
                        <a:spcBef>
                          <a:spcPts val="0"/>
                        </a:spcBef>
                        <a:spcAft>
                          <a:spcPts val="1000"/>
                        </a:spcAft>
                      </a:pPr>
                      <a:r>
                        <a:rPr lang="en-US" sz="1800" dirty="0">
                          <a:effectLst/>
                          <a:latin typeface="Lucida Bright" panose="02040602050505020304" pitchFamily="18" charset="0"/>
                        </a:rPr>
                        <a:t>13</a:t>
                      </a:r>
                      <a:endParaRPr lang="en-US" sz="1800" dirty="0">
                        <a:effectLst/>
                        <a:latin typeface="Lucida Bright" panose="02040602050505020304" pitchFamily="18" charset="0"/>
                        <a:ea typeface="Calibri"/>
                        <a:cs typeface="Times New Roman"/>
                      </a:endParaRPr>
                    </a:p>
                  </a:txBody>
                  <a:tcPr marL="62419" marR="62419" marT="0" marB="0" anchor="b">
                    <a:lnR w="28575" cap="flat" cmpd="sng" algn="ctr">
                      <a:solidFill>
                        <a:schemeClr val="bg1"/>
                      </a:solidFill>
                      <a:prstDash val="solid"/>
                      <a:round/>
                      <a:headEnd type="none" w="med" len="med"/>
                      <a:tailEnd type="none" w="med" len="med"/>
                    </a:lnR>
                    <a:solidFill>
                      <a:srgbClr val="FFCC66"/>
                    </a:solidFill>
                  </a:tcPr>
                </a:tc>
              </a:tr>
              <a:tr h="290569">
                <a:tc>
                  <a:txBody>
                    <a:bodyPr/>
                    <a:lstStyle/>
                    <a:p>
                      <a:pPr marL="0" marR="0">
                        <a:lnSpc>
                          <a:spcPct val="115000"/>
                        </a:lnSpc>
                        <a:spcBef>
                          <a:spcPts val="0"/>
                        </a:spcBef>
                        <a:spcAft>
                          <a:spcPts val="1000"/>
                        </a:spcAft>
                      </a:pPr>
                      <a:r>
                        <a:rPr lang="en-US" sz="1800" b="0" dirty="0">
                          <a:effectLst/>
                          <a:latin typeface="Lucida Bright" panose="02040602050505020304" pitchFamily="18" charset="0"/>
                        </a:rPr>
                        <a:t>Venezuela</a:t>
                      </a:r>
                      <a:endParaRPr lang="en-US" sz="1800" b="0" dirty="0">
                        <a:effectLst/>
                        <a:latin typeface="Lucida Bright" panose="02040602050505020304" pitchFamily="18" charset="0"/>
                        <a:ea typeface="Calibri"/>
                        <a:cs typeface="Times New Roman"/>
                      </a:endParaRPr>
                    </a:p>
                  </a:txBody>
                  <a:tcPr marL="62419" marR="62419" marT="0" marB="0" anchor="b">
                    <a:lnL w="28575" cap="flat" cmpd="sng" algn="ctr">
                      <a:solidFill>
                        <a:schemeClr val="bg1"/>
                      </a:solidFill>
                      <a:prstDash val="solid"/>
                      <a:round/>
                      <a:headEnd type="none" w="med" len="med"/>
                      <a:tailEnd type="none" w="med" len="med"/>
                    </a:lnL>
                    <a:solidFill>
                      <a:srgbClr val="FFCC66"/>
                    </a:solidFill>
                  </a:tcPr>
                </a:tc>
                <a:tc>
                  <a:txBody>
                    <a:bodyPr/>
                    <a:lstStyle/>
                    <a:p>
                      <a:pPr marL="0" marR="0" algn="ctr">
                        <a:lnSpc>
                          <a:spcPct val="115000"/>
                        </a:lnSpc>
                        <a:spcBef>
                          <a:spcPts val="0"/>
                        </a:spcBef>
                        <a:spcAft>
                          <a:spcPts val="1000"/>
                        </a:spcAft>
                      </a:pPr>
                      <a:r>
                        <a:rPr lang="en-US" sz="1800" dirty="0">
                          <a:effectLst/>
                          <a:latin typeface="Lucida Bright" panose="02040602050505020304" pitchFamily="18" charset="0"/>
                        </a:rPr>
                        <a:t>15</a:t>
                      </a:r>
                      <a:endParaRPr lang="en-US" sz="1800" dirty="0">
                        <a:effectLst/>
                        <a:latin typeface="Lucida Bright" panose="02040602050505020304" pitchFamily="18" charset="0"/>
                        <a:ea typeface="Calibri"/>
                        <a:cs typeface="Times New Roman"/>
                      </a:endParaRPr>
                    </a:p>
                  </a:txBody>
                  <a:tcPr marL="62419" marR="62419" marT="0" marB="0" anchor="b">
                    <a:lnR w="28575" cap="flat" cmpd="sng" algn="ctr">
                      <a:solidFill>
                        <a:schemeClr val="bg1"/>
                      </a:solidFill>
                      <a:prstDash val="solid"/>
                      <a:round/>
                      <a:headEnd type="none" w="med" len="med"/>
                      <a:tailEnd type="none" w="med" len="med"/>
                    </a:lnR>
                    <a:solidFill>
                      <a:srgbClr val="FFCC66"/>
                    </a:solidFill>
                  </a:tcPr>
                </a:tc>
              </a:tr>
              <a:tr h="290569">
                <a:tc>
                  <a:txBody>
                    <a:bodyPr/>
                    <a:lstStyle/>
                    <a:p>
                      <a:pPr marL="0" marR="0">
                        <a:lnSpc>
                          <a:spcPct val="115000"/>
                        </a:lnSpc>
                        <a:spcBef>
                          <a:spcPts val="0"/>
                        </a:spcBef>
                        <a:spcAft>
                          <a:spcPts val="1000"/>
                        </a:spcAft>
                      </a:pPr>
                      <a:r>
                        <a:rPr lang="en-US" sz="1800" b="0" dirty="0">
                          <a:effectLst/>
                          <a:latin typeface="Lucida Bright" panose="02040602050505020304" pitchFamily="18" charset="0"/>
                        </a:rPr>
                        <a:t>Egypt</a:t>
                      </a:r>
                      <a:endParaRPr lang="en-US" sz="1800" b="0" dirty="0">
                        <a:effectLst/>
                        <a:latin typeface="Lucida Bright" panose="02040602050505020304" pitchFamily="18" charset="0"/>
                        <a:ea typeface="Calibri"/>
                        <a:cs typeface="Times New Roman"/>
                      </a:endParaRPr>
                    </a:p>
                  </a:txBody>
                  <a:tcPr marL="62419" marR="62419" marT="0" marB="0" anchor="b">
                    <a:lnL w="28575" cap="flat" cmpd="sng" algn="ctr">
                      <a:solidFill>
                        <a:schemeClr val="bg1"/>
                      </a:solidFill>
                      <a:prstDash val="solid"/>
                      <a:round/>
                      <a:headEnd type="none" w="med" len="med"/>
                      <a:tailEnd type="none" w="med" len="med"/>
                    </a:lnL>
                    <a:solidFill>
                      <a:srgbClr val="FFCC66"/>
                    </a:solidFill>
                  </a:tcPr>
                </a:tc>
                <a:tc>
                  <a:txBody>
                    <a:bodyPr/>
                    <a:lstStyle/>
                    <a:p>
                      <a:pPr marL="0" marR="0" algn="ctr">
                        <a:lnSpc>
                          <a:spcPct val="115000"/>
                        </a:lnSpc>
                        <a:spcBef>
                          <a:spcPts val="0"/>
                        </a:spcBef>
                        <a:spcAft>
                          <a:spcPts val="1000"/>
                        </a:spcAft>
                      </a:pPr>
                      <a:r>
                        <a:rPr lang="en-US" sz="1800" dirty="0">
                          <a:effectLst/>
                          <a:latin typeface="Lucida Bright" panose="02040602050505020304" pitchFamily="18" charset="0"/>
                        </a:rPr>
                        <a:t>13</a:t>
                      </a:r>
                      <a:endParaRPr lang="en-US" sz="1800" dirty="0">
                        <a:effectLst/>
                        <a:latin typeface="Lucida Bright" panose="02040602050505020304" pitchFamily="18" charset="0"/>
                        <a:ea typeface="Calibri"/>
                        <a:cs typeface="Times New Roman"/>
                      </a:endParaRPr>
                    </a:p>
                  </a:txBody>
                  <a:tcPr marL="62419" marR="62419" marT="0" marB="0" anchor="b">
                    <a:lnR w="28575" cap="flat" cmpd="sng" algn="ctr">
                      <a:solidFill>
                        <a:schemeClr val="bg1"/>
                      </a:solidFill>
                      <a:prstDash val="solid"/>
                      <a:round/>
                      <a:headEnd type="none" w="med" len="med"/>
                      <a:tailEnd type="none" w="med" len="med"/>
                    </a:lnR>
                    <a:solidFill>
                      <a:srgbClr val="FFCC66"/>
                    </a:solidFill>
                  </a:tcPr>
                </a:tc>
              </a:tr>
              <a:tr h="290569">
                <a:tc>
                  <a:txBody>
                    <a:bodyPr/>
                    <a:lstStyle/>
                    <a:p>
                      <a:pPr marL="0" marR="0">
                        <a:lnSpc>
                          <a:spcPct val="115000"/>
                        </a:lnSpc>
                        <a:spcBef>
                          <a:spcPts val="0"/>
                        </a:spcBef>
                        <a:spcAft>
                          <a:spcPts val="1000"/>
                        </a:spcAft>
                      </a:pPr>
                      <a:r>
                        <a:rPr lang="en-US" sz="1800" b="0" dirty="0">
                          <a:effectLst/>
                          <a:latin typeface="Lucida Bright" panose="02040602050505020304" pitchFamily="18" charset="0"/>
                        </a:rPr>
                        <a:t>Algeria</a:t>
                      </a:r>
                      <a:endParaRPr lang="en-US" sz="1800" b="0" dirty="0">
                        <a:effectLst/>
                        <a:latin typeface="Lucida Bright" panose="02040602050505020304" pitchFamily="18" charset="0"/>
                        <a:ea typeface="Calibri"/>
                        <a:cs typeface="Times New Roman"/>
                      </a:endParaRPr>
                    </a:p>
                  </a:txBody>
                  <a:tcPr marL="62419" marR="62419" marT="0" marB="0" anchor="b">
                    <a:lnL w="28575" cap="flat" cmpd="sng" algn="ctr">
                      <a:solidFill>
                        <a:schemeClr val="bg1"/>
                      </a:solidFill>
                      <a:prstDash val="solid"/>
                      <a:round/>
                      <a:headEnd type="none" w="med" len="med"/>
                      <a:tailEnd type="none" w="med" len="med"/>
                    </a:lnL>
                    <a:solidFill>
                      <a:srgbClr val="FFCC66"/>
                    </a:solidFill>
                  </a:tcPr>
                </a:tc>
                <a:tc>
                  <a:txBody>
                    <a:bodyPr/>
                    <a:lstStyle/>
                    <a:p>
                      <a:pPr marL="0" marR="0" algn="ctr">
                        <a:lnSpc>
                          <a:spcPct val="115000"/>
                        </a:lnSpc>
                        <a:spcBef>
                          <a:spcPts val="0"/>
                        </a:spcBef>
                        <a:spcAft>
                          <a:spcPts val="1000"/>
                        </a:spcAft>
                      </a:pPr>
                      <a:r>
                        <a:rPr lang="en-US" sz="1800" dirty="0">
                          <a:effectLst/>
                          <a:latin typeface="Lucida Bright" panose="02040602050505020304" pitchFamily="18" charset="0"/>
                        </a:rPr>
                        <a:t>2</a:t>
                      </a:r>
                      <a:endParaRPr lang="en-US" sz="1800" dirty="0">
                        <a:effectLst/>
                        <a:latin typeface="Lucida Bright" panose="02040602050505020304" pitchFamily="18" charset="0"/>
                        <a:ea typeface="Calibri"/>
                        <a:cs typeface="Times New Roman"/>
                      </a:endParaRPr>
                    </a:p>
                  </a:txBody>
                  <a:tcPr marL="62419" marR="62419" marT="0" marB="0" anchor="b">
                    <a:lnR w="28575" cap="flat" cmpd="sng" algn="ctr">
                      <a:solidFill>
                        <a:schemeClr val="bg1"/>
                      </a:solidFill>
                      <a:prstDash val="solid"/>
                      <a:round/>
                      <a:headEnd type="none" w="med" len="med"/>
                      <a:tailEnd type="none" w="med" len="med"/>
                    </a:lnR>
                    <a:solidFill>
                      <a:srgbClr val="FFCC66"/>
                    </a:solidFill>
                  </a:tcPr>
                </a:tc>
              </a:tr>
              <a:tr h="290569">
                <a:tc>
                  <a:txBody>
                    <a:bodyPr/>
                    <a:lstStyle/>
                    <a:p>
                      <a:pPr marL="0" marR="0">
                        <a:lnSpc>
                          <a:spcPct val="115000"/>
                        </a:lnSpc>
                        <a:spcBef>
                          <a:spcPts val="0"/>
                        </a:spcBef>
                        <a:spcAft>
                          <a:spcPts val="1000"/>
                        </a:spcAft>
                      </a:pPr>
                      <a:r>
                        <a:rPr lang="en-US" sz="1800" b="0" dirty="0">
                          <a:effectLst/>
                          <a:latin typeface="Lucida Bright" panose="02040602050505020304" pitchFamily="18" charset="0"/>
                        </a:rPr>
                        <a:t>Cameroon</a:t>
                      </a:r>
                      <a:endParaRPr lang="en-US" sz="1800" b="0" dirty="0">
                        <a:effectLst/>
                        <a:latin typeface="Lucida Bright" panose="02040602050505020304" pitchFamily="18" charset="0"/>
                        <a:ea typeface="Calibri"/>
                        <a:cs typeface="Times New Roman"/>
                      </a:endParaRPr>
                    </a:p>
                  </a:txBody>
                  <a:tcPr marL="62419" marR="62419" marT="0" marB="0" anchor="b">
                    <a:lnL w="28575" cap="flat" cmpd="sng" algn="ctr">
                      <a:solidFill>
                        <a:schemeClr val="bg1"/>
                      </a:solidFill>
                      <a:prstDash val="solid"/>
                      <a:round/>
                      <a:headEnd type="none" w="med" len="med"/>
                      <a:tailEnd type="none" w="med" len="med"/>
                    </a:lnL>
                    <a:solidFill>
                      <a:srgbClr val="FFCC66"/>
                    </a:solidFill>
                  </a:tcPr>
                </a:tc>
                <a:tc>
                  <a:txBody>
                    <a:bodyPr/>
                    <a:lstStyle/>
                    <a:p>
                      <a:pPr marL="0" marR="0" algn="ctr">
                        <a:lnSpc>
                          <a:spcPct val="115000"/>
                        </a:lnSpc>
                        <a:spcBef>
                          <a:spcPts val="0"/>
                        </a:spcBef>
                        <a:spcAft>
                          <a:spcPts val="1000"/>
                        </a:spcAft>
                      </a:pPr>
                      <a:r>
                        <a:rPr lang="en-US" sz="1800" dirty="0">
                          <a:effectLst/>
                          <a:latin typeface="Lucida Bright" panose="02040602050505020304" pitchFamily="18" charset="0"/>
                        </a:rPr>
                        <a:t>4</a:t>
                      </a:r>
                      <a:endParaRPr lang="en-US" sz="1800" dirty="0">
                        <a:effectLst/>
                        <a:latin typeface="Lucida Bright" panose="02040602050505020304" pitchFamily="18" charset="0"/>
                        <a:ea typeface="Calibri"/>
                        <a:cs typeface="Times New Roman"/>
                      </a:endParaRPr>
                    </a:p>
                  </a:txBody>
                  <a:tcPr marL="62419" marR="62419" marT="0" marB="0" anchor="b">
                    <a:lnR w="28575" cap="flat" cmpd="sng" algn="ctr">
                      <a:solidFill>
                        <a:schemeClr val="bg1"/>
                      </a:solidFill>
                      <a:prstDash val="solid"/>
                      <a:round/>
                      <a:headEnd type="none" w="med" len="med"/>
                      <a:tailEnd type="none" w="med" len="med"/>
                    </a:lnR>
                    <a:solidFill>
                      <a:srgbClr val="FFCC66"/>
                    </a:solidFill>
                  </a:tcPr>
                </a:tc>
              </a:tr>
              <a:tr h="327563">
                <a:tc>
                  <a:txBody>
                    <a:bodyPr/>
                    <a:lstStyle/>
                    <a:p>
                      <a:pPr marL="0" marR="0">
                        <a:lnSpc>
                          <a:spcPct val="115000"/>
                        </a:lnSpc>
                        <a:spcBef>
                          <a:spcPts val="0"/>
                        </a:spcBef>
                        <a:spcAft>
                          <a:spcPts val="1000"/>
                        </a:spcAft>
                      </a:pPr>
                      <a:r>
                        <a:rPr lang="en-US" sz="1800" b="0" dirty="0">
                          <a:effectLst/>
                          <a:latin typeface="Lucida Bright" panose="02040602050505020304" pitchFamily="18" charset="0"/>
                        </a:rPr>
                        <a:t>Total </a:t>
                      </a:r>
                      <a:endParaRPr lang="en-US" sz="1800" b="0" dirty="0">
                        <a:effectLst/>
                        <a:latin typeface="Lucida Bright" panose="02040602050505020304" pitchFamily="18" charset="0"/>
                        <a:ea typeface="Calibri"/>
                        <a:cs typeface="Times New Roman"/>
                      </a:endParaRPr>
                    </a:p>
                  </a:txBody>
                  <a:tcPr marL="62419" marR="62419" marT="0" marB="0" anchor="b">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FFCC66"/>
                    </a:solidFill>
                  </a:tcPr>
                </a:tc>
                <a:tc>
                  <a:txBody>
                    <a:bodyPr/>
                    <a:lstStyle/>
                    <a:p>
                      <a:pPr marL="0" marR="0" algn="ctr">
                        <a:lnSpc>
                          <a:spcPct val="115000"/>
                        </a:lnSpc>
                        <a:spcBef>
                          <a:spcPts val="0"/>
                        </a:spcBef>
                        <a:spcAft>
                          <a:spcPts val="1000"/>
                        </a:spcAft>
                      </a:pPr>
                      <a:r>
                        <a:rPr lang="en-US" sz="1800" dirty="0">
                          <a:effectLst/>
                          <a:latin typeface="Lucida Bright" panose="02040602050505020304" pitchFamily="18" charset="0"/>
                        </a:rPr>
                        <a:t>462</a:t>
                      </a:r>
                      <a:endParaRPr lang="en-US" sz="1800" dirty="0">
                        <a:effectLst/>
                        <a:latin typeface="Lucida Bright" panose="02040602050505020304" pitchFamily="18" charset="0"/>
                        <a:ea typeface="Calibri"/>
                        <a:cs typeface="Times New Roman"/>
                      </a:endParaRPr>
                    </a:p>
                  </a:txBody>
                  <a:tcPr marL="62419" marR="62419" marT="0" marB="0" anchor="b">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FFCC66"/>
                    </a:solidFill>
                  </a:tcPr>
                </a:tc>
              </a:tr>
            </a:tbl>
          </a:graphicData>
        </a:graphic>
      </p:graphicFrame>
      <p:sp>
        <p:nvSpPr>
          <p:cNvPr id="5" name="TextBox 4"/>
          <p:cNvSpPr txBox="1"/>
          <p:nvPr/>
        </p:nvSpPr>
        <p:spPr>
          <a:xfrm>
            <a:off x="5715000" y="6412468"/>
            <a:ext cx="3048000" cy="369332"/>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latin typeface="Lucida Bright" panose="02040602050505020304" pitchFamily="18" charset="0"/>
              </a:rPr>
              <a:t>Szyniszewska et al. 2016</a:t>
            </a:r>
            <a:endParaRPr lang="en-US" dirty="0">
              <a:solidFill>
                <a:schemeClr val="bg1"/>
              </a:solidFill>
              <a:effectLst>
                <a:outerShdw blurRad="38100" dist="38100" dir="2700000" algn="tl">
                  <a:srgbClr val="000000">
                    <a:alpha val="43137"/>
                  </a:srgbClr>
                </a:outerShdw>
              </a:effectLst>
              <a:latin typeface="Lucida Bright" panose="02040602050505020304" pitchFamily="18" charset="0"/>
            </a:endParaRPr>
          </a:p>
        </p:txBody>
      </p:sp>
    </p:spTree>
    <p:extLst>
      <p:ext uri="{BB962C8B-B14F-4D97-AF65-F5344CB8AC3E}">
        <p14:creationId xmlns:p14="http://schemas.microsoft.com/office/powerpoint/2010/main" val="17045981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5599093"/>
            <a:ext cx="7772400" cy="954107"/>
          </a:xfrm>
          <a:prstGeom prst="rect">
            <a:avLst/>
          </a:prstGeom>
          <a:noFill/>
        </p:spPr>
        <p:txBody>
          <a:bodyPr wrap="square" rtlCol="0">
            <a:spAutoFit/>
          </a:bodyPr>
          <a:lstStyle/>
          <a:p>
            <a:r>
              <a:rPr lang="en-US" dirty="0">
                <a:solidFill>
                  <a:schemeClr val="bg1"/>
                </a:solidFill>
                <a:effectLst>
                  <a:outerShdw blurRad="38100" dist="38100" dir="2700000" algn="tl">
                    <a:srgbClr val="000000">
                      <a:alpha val="43137"/>
                    </a:srgbClr>
                  </a:outerShdw>
                </a:effectLst>
                <a:latin typeface="Lucida Bright" panose="02040602050505020304" pitchFamily="18" charset="0"/>
              </a:rPr>
              <a:t>Cumulative number of living and dead medfly interceptions </a:t>
            </a:r>
            <a:r>
              <a:rPr lang="en-US" dirty="0" smtClean="0">
                <a:solidFill>
                  <a:schemeClr val="bg1"/>
                </a:solidFill>
                <a:effectLst>
                  <a:outerShdw blurRad="38100" dist="38100" dir="2700000" algn="tl">
                    <a:srgbClr val="000000">
                      <a:alpha val="43137"/>
                    </a:srgbClr>
                  </a:outerShdw>
                </a:effectLst>
                <a:latin typeface="Lucida Bright" panose="02040602050505020304" pitchFamily="18" charset="0"/>
              </a:rPr>
              <a:t>in</a:t>
            </a:r>
          </a:p>
          <a:p>
            <a:r>
              <a:rPr lang="en-US" dirty="0" smtClean="0">
                <a:solidFill>
                  <a:schemeClr val="bg1"/>
                </a:solidFill>
                <a:effectLst>
                  <a:outerShdw blurRad="38100" dist="38100" dir="2700000" algn="tl">
                    <a:srgbClr val="000000">
                      <a:alpha val="43137"/>
                    </a:srgbClr>
                  </a:outerShdw>
                </a:effectLst>
                <a:latin typeface="Lucida Bright" panose="02040602050505020304" pitchFamily="18" charset="0"/>
              </a:rPr>
              <a:t>passenger </a:t>
            </a:r>
            <a:r>
              <a:rPr lang="en-US" dirty="0">
                <a:solidFill>
                  <a:schemeClr val="bg1"/>
                </a:solidFill>
                <a:effectLst>
                  <a:outerShdw blurRad="38100" dist="38100" dir="2700000" algn="tl">
                    <a:srgbClr val="000000">
                      <a:alpha val="43137"/>
                    </a:srgbClr>
                  </a:outerShdw>
                </a:effectLst>
                <a:latin typeface="Lucida Bright" panose="02040602050505020304" pitchFamily="18" charset="0"/>
              </a:rPr>
              <a:t>luggage at Florida and California airports in 2003-2014 </a:t>
            </a:r>
            <a:endParaRPr lang="en-US" dirty="0" smtClean="0">
              <a:solidFill>
                <a:schemeClr val="bg1"/>
              </a:solidFill>
              <a:effectLst>
                <a:outerShdw blurRad="38100" dist="38100" dir="2700000" algn="tl">
                  <a:srgbClr val="000000">
                    <a:alpha val="43137"/>
                  </a:srgbClr>
                </a:outerShdw>
              </a:effectLst>
              <a:latin typeface="Lucida Bright" panose="02040602050505020304" pitchFamily="18" charset="0"/>
            </a:endParaRPr>
          </a:p>
          <a:p>
            <a:r>
              <a:rPr lang="en-US" dirty="0" smtClean="0">
                <a:solidFill>
                  <a:schemeClr val="bg1"/>
                </a:solidFill>
                <a:effectLst>
                  <a:outerShdw blurRad="38100" dist="38100" dir="2700000" algn="tl">
                    <a:srgbClr val="000000">
                      <a:alpha val="43137"/>
                    </a:srgbClr>
                  </a:outerShdw>
                </a:effectLst>
                <a:latin typeface="Lucida Bright" panose="02040602050505020304" pitchFamily="18" charset="0"/>
              </a:rPr>
              <a:t>(PestID, </a:t>
            </a:r>
            <a:r>
              <a:rPr lang="en-US" dirty="0">
                <a:solidFill>
                  <a:schemeClr val="bg1"/>
                </a:solidFill>
                <a:effectLst>
                  <a:outerShdw blurRad="38100" dist="38100" dir="2700000" algn="tl">
                    <a:srgbClr val="000000">
                      <a:alpha val="43137"/>
                    </a:srgbClr>
                  </a:outerShdw>
                </a:effectLst>
                <a:latin typeface="Lucida Bright" panose="02040602050505020304" pitchFamily="18" charset="0"/>
              </a:rPr>
              <a:t>Szyniszewska </a:t>
            </a:r>
            <a:r>
              <a:rPr lang="en-US" dirty="0" smtClean="0">
                <a:solidFill>
                  <a:schemeClr val="bg1"/>
                </a:solidFill>
                <a:effectLst>
                  <a:outerShdw blurRad="38100" dist="38100" dir="2700000" algn="tl">
                    <a:srgbClr val="000000">
                      <a:alpha val="43137"/>
                    </a:srgbClr>
                  </a:outerShdw>
                </a:effectLst>
                <a:latin typeface="Lucida Bright" panose="02040602050505020304" pitchFamily="18" charset="0"/>
              </a:rPr>
              <a:t>2013)</a:t>
            </a:r>
            <a:endParaRPr lang="en-US" dirty="0">
              <a:solidFill>
                <a:schemeClr val="bg1"/>
              </a:solidFill>
              <a:effectLst>
                <a:outerShdw blurRad="38100" dist="38100" dir="2700000" algn="tl">
                  <a:srgbClr val="000000">
                    <a:alpha val="43137"/>
                  </a:srgbClr>
                </a:outerShdw>
              </a:effectLst>
              <a:latin typeface="Lucida Bright" panose="02040602050505020304" pitchFamily="18" charset="0"/>
            </a:endParaRP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660" y="990600"/>
            <a:ext cx="6889340" cy="449580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646771" y="152400"/>
            <a:ext cx="8497229" cy="707886"/>
          </a:xfrm>
          <a:prstGeom prst="rect">
            <a:avLst/>
          </a:prstGeom>
          <a:noFill/>
        </p:spPr>
        <p:txBody>
          <a:bodyPr wrap="square" rtlCol="0">
            <a:spAutoFit/>
          </a:bodyPr>
          <a:lstStyle/>
          <a:p>
            <a:r>
              <a:rPr lang="en-US" sz="4000" b="1" dirty="0">
                <a:solidFill>
                  <a:srgbClr val="00FF00"/>
                </a:solidFill>
                <a:effectLst>
                  <a:outerShdw blurRad="38100" dist="38100" dir="2700000" algn="tl">
                    <a:srgbClr val="000000">
                      <a:alpha val="43137"/>
                    </a:srgbClr>
                  </a:outerShdw>
                </a:effectLst>
                <a:latin typeface="Lucida Bright" panose="02040602050505020304" pitchFamily="18" charset="0"/>
              </a:rPr>
              <a:t>Medfly Interceptions </a:t>
            </a:r>
            <a:r>
              <a:rPr lang="en-US" sz="4000" b="1" dirty="0" smtClean="0">
                <a:solidFill>
                  <a:srgbClr val="00FF00"/>
                </a:solidFill>
                <a:effectLst>
                  <a:outerShdw blurRad="38100" dist="38100" dir="2700000" algn="tl">
                    <a:srgbClr val="000000">
                      <a:alpha val="43137"/>
                    </a:srgbClr>
                  </a:outerShdw>
                </a:effectLst>
                <a:latin typeface="Lucida Bright" panose="02040602050505020304" pitchFamily="18" charset="0"/>
              </a:rPr>
              <a:t>in Florida</a:t>
            </a:r>
            <a:endParaRPr lang="en-US" sz="4000" dirty="0"/>
          </a:p>
        </p:txBody>
      </p:sp>
    </p:spTree>
    <p:extLst>
      <p:ext uri="{BB962C8B-B14F-4D97-AF65-F5344CB8AC3E}">
        <p14:creationId xmlns:p14="http://schemas.microsoft.com/office/powerpoint/2010/main" val="27083838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501570"/>
            <a:ext cx="7086600" cy="212783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928495"/>
            <a:ext cx="8450383" cy="333870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76200" y="76200"/>
            <a:ext cx="9677400" cy="677108"/>
          </a:xfrm>
          <a:prstGeom prst="rect">
            <a:avLst/>
          </a:prstGeom>
          <a:noFill/>
        </p:spPr>
        <p:txBody>
          <a:bodyPr wrap="square" rtlCol="0">
            <a:spAutoFit/>
          </a:bodyPr>
          <a:lstStyle/>
          <a:p>
            <a:r>
              <a:rPr lang="en-US" sz="3800" b="1" dirty="0" smtClean="0">
                <a:solidFill>
                  <a:srgbClr val="00FF00"/>
                </a:solidFill>
                <a:effectLst>
                  <a:outerShdw blurRad="38100" dist="38100" dir="2700000" algn="tl">
                    <a:srgbClr val="000000">
                      <a:alpha val="43137"/>
                    </a:srgbClr>
                  </a:outerShdw>
                </a:effectLst>
                <a:latin typeface="Lucida Bright" panose="02040602050505020304" pitchFamily="18" charset="0"/>
              </a:rPr>
              <a:t>Medfly Invasion Pathways- Airports</a:t>
            </a:r>
            <a:endParaRPr lang="en-US" sz="3800" b="1" dirty="0">
              <a:solidFill>
                <a:srgbClr val="00FF00"/>
              </a:solidFill>
              <a:effectLst>
                <a:outerShdw blurRad="38100" dist="38100" dir="2700000" algn="tl">
                  <a:srgbClr val="000000">
                    <a:alpha val="43137"/>
                  </a:srgbClr>
                </a:outerShdw>
              </a:effectLst>
              <a:latin typeface="Lucida Bright" panose="02040602050505020304" pitchFamily="18" charset="0"/>
            </a:endParaRPr>
          </a:p>
        </p:txBody>
      </p:sp>
      <p:sp>
        <p:nvSpPr>
          <p:cNvPr id="4" name="TextBox 3"/>
          <p:cNvSpPr txBox="1"/>
          <p:nvPr/>
        </p:nvSpPr>
        <p:spPr>
          <a:xfrm>
            <a:off x="5105400" y="6248400"/>
            <a:ext cx="3124200" cy="381000"/>
          </a:xfrm>
          <a:prstGeom prst="rect">
            <a:avLst/>
          </a:prstGeom>
          <a:noFill/>
        </p:spPr>
        <p:txBody>
          <a:bodyPr wrap="square" rtlCol="0">
            <a:spAutoFit/>
          </a:bodyPr>
          <a:lstStyle/>
          <a:p>
            <a:r>
              <a:rPr lang="en-US" dirty="0">
                <a:latin typeface="Lucida Bright" panose="02040602050505020304" pitchFamily="18" charset="0"/>
              </a:rPr>
              <a:t>Szyniszewska et al. 2016</a:t>
            </a:r>
          </a:p>
        </p:txBody>
      </p:sp>
    </p:spTree>
    <p:extLst>
      <p:ext uri="{BB962C8B-B14F-4D97-AF65-F5344CB8AC3E}">
        <p14:creationId xmlns:p14="http://schemas.microsoft.com/office/powerpoint/2010/main" val="13245568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380844"/>
            <a:ext cx="6705600" cy="517235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867400" y="6107668"/>
            <a:ext cx="2286000" cy="369332"/>
          </a:xfrm>
          <a:prstGeom prst="rect">
            <a:avLst/>
          </a:prstGeom>
          <a:noFill/>
        </p:spPr>
        <p:txBody>
          <a:bodyPr wrap="square" rtlCol="0">
            <a:spAutoFit/>
          </a:bodyPr>
          <a:lstStyle/>
          <a:p>
            <a:r>
              <a:rPr lang="en-US" dirty="0" smtClean="0"/>
              <a:t>Szyniszewska 2013</a:t>
            </a:r>
            <a:endParaRPr lang="en-US" dirty="0"/>
          </a:p>
        </p:txBody>
      </p:sp>
      <p:sp>
        <p:nvSpPr>
          <p:cNvPr id="4" name="TextBox 3"/>
          <p:cNvSpPr txBox="1"/>
          <p:nvPr/>
        </p:nvSpPr>
        <p:spPr>
          <a:xfrm>
            <a:off x="2133600" y="4800600"/>
            <a:ext cx="1219200" cy="739241"/>
          </a:xfrm>
          <a:prstGeom prst="rect">
            <a:avLst/>
          </a:prstGeom>
          <a:solidFill>
            <a:schemeClr val="bg1"/>
          </a:solidFill>
        </p:spPr>
        <p:txBody>
          <a:bodyPr wrap="square" rtlCol="0">
            <a:spAutoFit/>
          </a:bodyPr>
          <a:lstStyle/>
          <a:p>
            <a:pPr>
              <a:lnSpc>
                <a:spcPts val="1700"/>
              </a:lnSpc>
            </a:pPr>
            <a:r>
              <a:rPr lang="en-US" sz="1400" dirty="0" smtClean="0"/>
              <a:t>No host</a:t>
            </a:r>
          </a:p>
          <a:p>
            <a:pPr>
              <a:lnSpc>
                <a:spcPts val="1700"/>
              </a:lnSpc>
            </a:pPr>
            <a:r>
              <a:rPr lang="en-US" sz="1400" dirty="0" smtClean="0"/>
              <a:t>Occasional </a:t>
            </a:r>
          </a:p>
          <a:p>
            <a:pPr>
              <a:lnSpc>
                <a:spcPts val="1700"/>
              </a:lnSpc>
            </a:pPr>
            <a:r>
              <a:rPr lang="en-US" sz="1400" dirty="0" smtClean="0"/>
              <a:t>Primary</a:t>
            </a:r>
            <a:endParaRPr lang="en-US" sz="1400" dirty="0"/>
          </a:p>
        </p:txBody>
      </p:sp>
      <p:sp>
        <p:nvSpPr>
          <p:cNvPr id="5" name="TextBox 4"/>
          <p:cNvSpPr txBox="1"/>
          <p:nvPr/>
        </p:nvSpPr>
        <p:spPr>
          <a:xfrm>
            <a:off x="1447800" y="3276600"/>
            <a:ext cx="2286000" cy="1200329"/>
          </a:xfrm>
          <a:prstGeom prst="rect">
            <a:avLst/>
          </a:prstGeom>
          <a:solidFill>
            <a:schemeClr val="bg1"/>
          </a:solidFill>
        </p:spPr>
        <p:txBody>
          <a:bodyPr wrap="square" rtlCol="0">
            <a:spAutoFit/>
          </a:bodyPr>
          <a:lstStyle/>
          <a:p>
            <a:r>
              <a:rPr lang="en-US" dirty="0" smtClean="0"/>
              <a:t>Fruit and vegetable imports (tons) into Florida in 2004-2008</a:t>
            </a:r>
          </a:p>
          <a:p>
            <a:endParaRPr lang="en-US" dirty="0"/>
          </a:p>
        </p:txBody>
      </p:sp>
      <p:sp>
        <p:nvSpPr>
          <p:cNvPr id="7" name="TextBox 6"/>
          <p:cNvSpPr txBox="1"/>
          <p:nvPr/>
        </p:nvSpPr>
        <p:spPr>
          <a:xfrm>
            <a:off x="381000" y="0"/>
            <a:ext cx="8534400" cy="1323439"/>
          </a:xfrm>
          <a:prstGeom prst="rect">
            <a:avLst/>
          </a:prstGeom>
          <a:noFill/>
        </p:spPr>
        <p:txBody>
          <a:bodyPr wrap="square" rtlCol="0">
            <a:spAutoFit/>
          </a:bodyPr>
          <a:lstStyle/>
          <a:p>
            <a:pPr algn="ctr"/>
            <a:r>
              <a:rPr lang="en-US" sz="4000" b="1" dirty="0" smtClean="0">
                <a:solidFill>
                  <a:srgbClr val="00FF00"/>
                </a:solidFill>
                <a:effectLst>
                  <a:outerShdw blurRad="38100" dist="38100" dir="2700000" algn="tl">
                    <a:srgbClr val="000000">
                      <a:alpha val="43137"/>
                    </a:srgbClr>
                  </a:outerShdw>
                </a:effectLst>
                <a:latin typeface="Lucida Bright" panose="02040602050505020304" pitchFamily="18" charset="0"/>
              </a:rPr>
              <a:t>Fruit and Vegetable Imports at Florida Seaports</a:t>
            </a:r>
            <a:endParaRPr lang="en-US" sz="4000" b="1" dirty="0">
              <a:solidFill>
                <a:srgbClr val="00FF00"/>
              </a:solidFill>
              <a:effectLst>
                <a:outerShdw blurRad="38100" dist="38100" dir="2700000" algn="tl">
                  <a:srgbClr val="000000">
                    <a:alpha val="43137"/>
                  </a:srgbClr>
                </a:outerShdw>
              </a:effectLst>
              <a:latin typeface="Lucida Bright" panose="02040602050505020304" pitchFamily="18" charset="0"/>
            </a:endParaRPr>
          </a:p>
        </p:txBody>
      </p:sp>
      <p:sp>
        <p:nvSpPr>
          <p:cNvPr id="2" name="TextBox 1"/>
          <p:cNvSpPr txBox="1"/>
          <p:nvPr/>
        </p:nvSpPr>
        <p:spPr>
          <a:xfrm>
            <a:off x="1447800" y="4419600"/>
            <a:ext cx="1981200" cy="369332"/>
          </a:xfrm>
          <a:prstGeom prst="rect">
            <a:avLst/>
          </a:prstGeom>
          <a:solidFill>
            <a:schemeClr val="bg1"/>
          </a:solidFill>
        </p:spPr>
        <p:txBody>
          <a:bodyPr wrap="square" rtlCol="0">
            <a:spAutoFit/>
          </a:bodyPr>
          <a:lstStyle/>
          <a:p>
            <a:r>
              <a:rPr lang="en-US" dirty="0" smtClean="0"/>
              <a:t>Medfly host status</a:t>
            </a:r>
            <a:endParaRPr lang="en-US" dirty="0"/>
          </a:p>
        </p:txBody>
      </p:sp>
    </p:spTree>
    <p:extLst>
      <p:ext uri="{BB962C8B-B14F-4D97-AF65-F5344CB8AC3E}">
        <p14:creationId xmlns:p14="http://schemas.microsoft.com/office/powerpoint/2010/main" val="5906963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00" y="2514600"/>
            <a:ext cx="381000"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26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09575" y="1223965"/>
            <a:ext cx="8324850" cy="4318193"/>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7162800" y="5702920"/>
            <a:ext cx="1447800" cy="381000"/>
          </a:xfrm>
          <a:prstGeom prst="rect">
            <a:avLst/>
          </a:prstGeom>
          <a:noFill/>
        </p:spPr>
        <p:txBody>
          <a:bodyPr wrap="square" rtlCol="0">
            <a:spAutoFit/>
          </a:bodyPr>
          <a:lstStyle/>
          <a:p>
            <a:r>
              <a:rPr lang="en-US" dirty="0" smtClean="0">
                <a:solidFill>
                  <a:prstClr val="white"/>
                </a:solidFill>
                <a:effectLst>
                  <a:outerShdw blurRad="38100" dist="38100" dir="2700000" algn="tl">
                    <a:srgbClr val="000000">
                      <a:alpha val="43137"/>
                    </a:srgbClr>
                  </a:outerShdw>
                </a:effectLst>
                <a:latin typeface="Lucida Bright" panose="02040602050505020304" pitchFamily="18" charset="0"/>
              </a:rPr>
              <a:t>Barr 2009</a:t>
            </a:r>
            <a:endParaRPr lang="en-US" dirty="0">
              <a:solidFill>
                <a:prstClr val="white"/>
              </a:solidFill>
              <a:effectLst>
                <a:outerShdw blurRad="38100" dist="38100" dir="2700000" algn="tl">
                  <a:srgbClr val="000000">
                    <a:alpha val="43137"/>
                  </a:srgbClr>
                </a:outerShdw>
              </a:effectLst>
              <a:latin typeface="Lucida Bright" panose="02040602050505020304" pitchFamily="18" charset="0"/>
            </a:endParaRPr>
          </a:p>
        </p:txBody>
      </p:sp>
      <p:sp>
        <p:nvSpPr>
          <p:cNvPr id="4"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00FF00"/>
                </a:solidFill>
                <a:effectLst>
                  <a:outerShdw blurRad="38100" dist="38100" dir="2700000" algn="tl">
                    <a:srgbClr val="000000">
                      <a:alpha val="43137"/>
                    </a:srgbClr>
                  </a:outerShdw>
                </a:effectLst>
                <a:latin typeface="Lucida Bright" panose="02040602050505020304" pitchFamily="18" charset="0"/>
              </a:rPr>
              <a:t>Medfly Genetic Analysis</a:t>
            </a:r>
            <a:endParaRPr lang="en-US" sz="4000" b="1" dirty="0">
              <a:solidFill>
                <a:srgbClr val="00FF00"/>
              </a:solidFill>
              <a:effectLst>
                <a:outerShdw blurRad="38100" dist="38100" dir="2700000" algn="tl">
                  <a:srgbClr val="000000">
                    <a:alpha val="43137"/>
                  </a:srgbClr>
                </a:outerShdw>
              </a:effectLst>
              <a:latin typeface="Lucida Bright" panose="02040602050505020304" pitchFamily="18" charset="0"/>
            </a:endParaRPr>
          </a:p>
        </p:txBody>
      </p:sp>
      <p:sp>
        <p:nvSpPr>
          <p:cNvPr id="3" name="TextBox 2"/>
          <p:cNvSpPr txBox="1"/>
          <p:nvPr/>
        </p:nvSpPr>
        <p:spPr>
          <a:xfrm>
            <a:off x="4953000" y="2042041"/>
            <a:ext cx="381000" cy="184666"/>
          </a:xfrm>
          <a:prstGeom prst="rect">
            <a:avLst/>
          </a:prstGeom>
          <a:noFill/>
          <a:ln w="19050">
            <a:solidFill>
              <a:srgbClr val="FF0000"/>
            </a:solidFill>
          </a:ln>
        </p:spPr>
        <p:txBody>
          <a:bodyPr wrap="square" rtlCol="0">
            <a:spAutoFit/>
          </a:bodyPr>
          <a:lstStyle/>
          <a:p>
            <a:endParaRPr lang="en-US" dirty="0">
              <a:solidFill>
                <a:prstClr val="black"/>
              </a:solidFill>
            </a:endParaRPr>
          </a:p>
        </p:txBody>
      </p:sp>
      <p:sp>
        <p:nvSpPr>
          <p:cNvPr id="7" name="TextBox 6"/>
          <p:cNvSpPr txBox="1"/>
          <p:nvPr/>
        </p:nvSpPr>
        <p:spPr>
          <a:xfrm>
            <a:off x="2667000" y="2514600"/>
            <a:ext cx="381000" cy="152400"/>
          </a:xfrm>
          <a:prstGeom prst="rect">
            <a:avLst/>
          </a:prstGeom>
          <a:noFill/>
          <a:ln w="19050">
            <a:solidFill>
              <a:srgbClr val="00DA63"/>
            </a:solidFill>
          </a:ln>
        </p:spPr>
        <p:txBody>
          <a:bodyPr wrap="square" rtlCol="0">
            <a:spAutoFit/>
          </a:bodyPr>
          <a:lstStyle/>
          <a:p>
            <a:endParaRPr lang="en-US" dirty="0">
              <a:solidFill>
                <a:prstClr val="black"/>
              </a:solidFill>
            </a:endParaRPr>
          </a:p>
        </p:txBody>
      </p:sp>
      <p:sp>
        <p:nvSpPr>
          <p:cNvPr id="8" name="TextBox 7"/>
          <p:cNvSpPr txBox="1"/>
          <p:nvPr/>
        </p:nvSpPr>
        <p:spPr>
          <a:xfrm>
            <a:off x="2667000" y="2057400"/>
            <a:ext cx="381000" cy="184666"/>
          </a:xfrm>
          <a:prstGeom prst="rect">
            <a:avLst/>
          </a:prstGeom>
          <a:noFill/>
          <a:ln w="19050">
            <a:solidFill>
              <a:srgbClr val="00DA63"/>
            </a:solidFill>
          </a:ln>
        </p:spPr>
        <p:txBody>
          <a:bodyPr wrap="square" rtlCol="0">
            <a:spAutoFit/>
          </a:bodyPr>
          <a:lstStyle/>
          <a:p>
            <a:endParaRPr lang="en-US" dirty="0">
              <a:solidFill>
                <a:prstClr val="black"/>
              </a:solidFill>
            </a:endParaRPr>
          </a:p>
        </p:txBody>
      </p:sp>
      <p:sp>
        <p:nvSpPr>
          <p:cNvPr id="11" name="Rectangle 10"/>
          <p:cNvSpPr/>
          <p:nvPr/>
        </p:nvSpPr>
        <p:spPr>
          <a:xfrm>
            <a:off x="2667000" y="2362200"/>
            <a:ext cx="381000" cy="152400"/>
          </a:xfrm>
          <a:prstGeom prst="rect">
            <a:avLst/>
          </a:prstGeom>
          <a:noFill/>
          <a:ln w="19050">
            <a:solidFill>
              <a:srgbClr val="00DA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3733800" y="2362200"/>
            <a:ext cx="381000" cy="1905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547267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483" y="304800"/>
            <a:ext cx="7691717"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029200" y="6329911"/>
            <a:ext cx="3083449" cy="369332"/>
          </a:xfrm>
          <a:prstGeom prst="rect">
            <a:avLst/>
          </a:prstGeom>
          <a:noFill/>
        </p:spPr>
        <p:txBody>
          <a:bodyPr wrap="square" rtlCol="0">
            <a:spAutoFit/>
          </a:bodyPr>
          <a:lstStyle/>
          <a:p>
            <a:r>
              <a:rPr lang="en-US" dirty="0" smtClean="0">
                <a:solidFill>
                  <a:prstClr val="white"/>
                </a:solidFill>
                <a:effectLst>
                  <a:outerShdw blurRad="38100" dist="38100" dir="2700000" algn="tl">
                    <a:srgbClr val="000000">
                      <a:alpha val="43137"/>
                    </a:srgbClr>
                  </a:outerShdw>
                </a:effectLst>
                <a:latin typeface="Lucida Bright" panose="02040602050505020304" pitchFamily="18" charset="0"/>
                <a:cs typeface="Arial" panose="020B0604020202020204" pitchFamily="34" charset="0"/>
              </a:rPr>
              <a:t>Ruiz 2016, Hastings 2016</a:t>
            </a:r>
            <a:endParaRPr lang="en-US" dirty="0">
              <a:solidFill>
                <a:prstClr val="white"/>
              </a:solidFill>
              <a:effectLst>
                <a:outerShdw blurRad="38100" dist="38100" dir="2700000" algn="tl">
                  <a:srgbClr val="000000">
                    <a:alpha val="43137"/>
                  </a:srgbClr>
                </a:outerShdw>
              </a:effectLst>
              <a:latin typeface="Lucida Bright" panose="02040602050505020304" pitchFamily="18" charset="0"/>
              <a:cs typeface="Arial" panose="020B0604020202020204" pitchFamily="34" charset="0"/>
            </a:endParaRPr>
          </a:p>
        </p:txBody>
      </p:sp>
      <p:sp>
        <p:nvSpPr>
          <p:cNvPr id="3" name="TextBox 2"/>
          <p:cNvSpPr txBox="1"/>
          <p:nvPr/>
        </p:nvSpPr>
        <p:spPr>
          <a:xfrm>
            <a:off x="5471823" y="990600"/>
            <a:ext cx="2605377" cy="369332"/>
          </a:xfrm>
          <a:prstGeom prst="rect">
            <a:avLst/>
          </a:prstGeom>
          <a:noFill/>
        </p:spPr>
        <p:txBody>
          <a:bodyPr wrap="square" rtlCol="0">
            <a:spAutoFit/>
          </a:bodyPr>
          <a:lstStyle/>
          <a:p>
            <a:r>
              <a:rPr lang="en-US" dirty="0" smtClean="0">
                <a:solidFill>
                  <a:prstClr val="black"/>
                </a:solidFill>
                <a:effectLst>
                  <a:outerShdw blurRad="38100" dist="38100" dir="2700000" algn="tl">
                    <a:srgbClr val="000000">
                      <a:alpha val="43137"/>
                    </a:srgbClr>
                  </a:outerShdw>
                </a:effectLst>
                <a:latin typeface="Lucida Bright" panose="02040602050505020304" pitchFamily="18" charset="0"/>
                <a:cs typeface="Arial" panose="020B0604020202020204" pitchFamily="34" charset="0"/>
              </a:rPr>
              <a:t>USDA-APHIS-PPQ-S&amp;T</a:t>
            </a:r>
            <a:endParaRPr lang="en-US" dirty="0" smtClean="0">
              <a:solidFill>
                <a:prstClr val="black"/>
              </a:solidFill>
            </a:endParaRPr>
          </a:p>
        </p:txBody>
      </p:sp>
      <p:sp>
        <p:nvSpPr>
          <p:cNvPr id="6" name="TextBox 5"/>
          <p:cNvSpPr txBox="1"/>
          <p:nvPr/>
        </p:nvSpPr>
        <p:spPr>
          <a:xfrm>
            <a:off x="990599" y="5562600"/>
            <a:ext cx="7122049" cy="533400"/>
          </a:xfrm>
          <a:prstGeom prst="rect">
            <a:avLst/>
          </a:prstGeom>
          <a:solidFill>
            <a:schemeClr val="bg1"/>
          </a:solidFill>
        </p:spPr>
        <p:txBody>
          <a:bodyPr wrap="square" rtlCol="0">
            <a:spAutoFit/>
          </a:bodyPr>
          <a:lstStyle/>
          <a:p>
            <a:endParaRPr lang="en-US" dirty="0" smtClean="0">
              <a:solidFill>
                <a:prstClr val="black"/>
              </a:solidFill>
            </a:endParaRPr>
          </a:p>
        </p:txBody>
      </p:sp>
      <p:sp>
        <p:nvSpPr>
          <p:cNvPr id="7" name="TextBox 6"/>
          <p:cNvSpPr txBox="1"/>
          <p:nvPr/>
        </p:nvSpPr>
        <p:spPr>
          <a:xfrm>
            <a:off x="2286000" y="5644634"/>
            <a:ext cx="1600200" cy="369332"/>
          </a:xfrm>
          <a:prstGeom prst="rect">
            <a:avLst/>
          </a:prstGeom>
          <a:noFill/>
          <a:ln w="19050">
            <a:solidFill>
              <a:schemeClr val="accent5">
                <a:lumMod val="75000"/>
              </a:schemeClr>
            </a:solidFill>
          </a:ln>
        </p:spPr>
        <p:txBody>
          <a:bodyPr wrap="square" rtlCol="0">
            <a:spAutoFit/>
          </a:bodyPr>
          <a:lstStyle/>
          <a:p>
            <a:r>
              <a:rPr lang="en-US" dirty="0" err="1" smtClean="0">
                <a:solidFill>
                  <a:prstClr val="black"/>
                </a:solidFill>
                <a:effectLst>
                  <a:outerShdw blurRad="38100" dist="38100" dir="2700000" algn="tl">
                    <a:srgbClr val="000000">
                      <a:alpha val="43137"/>
                    </a:srgbClr>
                  </a:outerShdw>
                </a:effectLst>
              </a:rPr>
              <a:t>mtDNA</a:t>
            </a:r>
            <a:r>
              <a:rPr lang="en-US" dirty="0" smtClean="0">
                <a:solidFill>
                  <a:prstClr val="black"/>
                </a:solidFill>
                <a:effectLst>
                  <a:outerShdw blurRad="38100" dist="38100" dir="2700000" algn="tl">
                    <a:srgbClr val="000000">
                      <a:alpha val="43137"/>
                    </a:srgbClr>
                  </a:outerShdw>
                </a:effectLst>
              </a:rPr>
              <a:t> &amp; SSRS</a:t>
            </a:r>
          </a:p>
        </p:txBody>
      </p:sp>
    </p:spTree>
    <p:extLst>
      <p:ext uri="{BB962C8B-B14F-4D97-AF65-F5344CB8AC3E}">
        <p14:creationId xmlns:p14="http://schemas.microsoft.com/office/powerpoint/2010/main" val="3368685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59555"/>
            <a:ext cx="8458200" cy="4385734"/>
          </a:xfrm>
          <a:prstGeom prst="rect">
            <a:avLst/>
          </a:prstGeom>
          <a:noFill/>
          <a:ln w="190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0" y="115669"/>
            <a:ext cx="9144000" cy="707886"/>
          </a:xfrm>
          <a:prstGeom prst="rect">
            <a:avLst/>
          </a:prstGeom>
          <a:noFill/>
        </p:spPr>
        <p:txBody>
          <a:bodyPr wrap="square" rtlCol="0">
            <a:spAutoFit/>
          </a:bodyPr>
          <a:lstStyle/>
          <a:p>
            <a:r>
              <a:rPr lang="en-US" sz="4000" b="1" dirty="0" smtClean="0">
                <a:solidFill>
                  <a:srgbClr val="00FF00"/>
                </a:solidFill>
                <a:effectLst>
                  <a:outerShdw blurRad="38100" dist="38100" dir="2700000" algn="tl">
                    <a:srgbClr val="000000">
                      <a:alpha val="43137"/>
                    </a:srgbClr>
                  </a:outerShdw>
                </a:effectLst>
                <a:latin typeface="Lucida Bright" panose="02040602050505020304" pitchFamily="18" charset="0"/>
              </a:rPr>
              <a:t>Queen Mary II and HMS Endeavour</a:t>
            </a:r>
            <a:endParaRPr lang="en-US" sz="4000" b="1" dirty="0">
              <a:solidFill>
                <a:srgbClr val="00FF00"/>
              </a:solidFill>
              <a:effectLst>
                <a:outerShdw blurRad="38100" dist="38100" dir="2700000" algn="tl">
                  <a:srgbClr val="000000">
                    <a:alpha val="43137"/>
                  </a:srgbClr>
                </a:outerShdw>
              </a:effectLst>
              <a:latin typeface="Lucida Bright" panose="02040602050505020304" pitchFamily="18" charset="0"/>
            </a:endParaRPr>
          </a:p>
        </p:txBody>
      </p:sp>
      <p:sp>
        <p:nvSpPr>
          <p:cNvPr id="3" name="TextBox 2"/>
          <p:cNvSpPr txBox="1"/>
          <p:nvPr/>
        </p:nvSpPr>
        <p:spPr>
          <a:xfrm>
            <a:off x="663389" y="5638801"/>
            <a:ext cx="7817224" cy="954107"/>
          </a:xfrm>
          <a:prstGeom prst="rect">
            <a:avLst/>
          </a:prstGeom>
          <a:noFill/>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rPr>
              <a:t>James Cook’s first </a:t>
            </a:r>
            <a:r>
              <a:rPr lang="en-US" sz="2800" b="1" dirty="0">
                <a:solidFill>
                  <a:schemeClr val="bg1"/>
                </a:solidFill>
                <a:effectLst>
                  <a:outerShdw blurRad="38100" dist="38100" dir="2700000" algn="tl">
                    <a:srgbClr val="000000">
                      <a:alpha val="43137"/>
                    </a:srgbClr>
                  </a:outerShdw>
                </a:effectLst>
              </a:rPr>
              <a:t>voyage </a:t>
            </a:r>
            <a:r>
              <a:rPr lang="en-US" sz="2800" b="1" dirty="0" smtClean="0">
                <a:solidFill>
                  <a:schemeClr val="bg1"/>
                </a:solidFill>
                <a:effectLst>
                  <a:outerShdw blurRad="38100" dist="38100" dir="2700000" algn="tl">
                    <a:srgbClr val="000000">
                      <a:alpha val="43137"/>
                    </a:srgbClr>
                  </a:outerShdw>
                </a:effectLst>
              </a:rPr>
              <a:t>of Exploration 1768  (~250 years)</a:t>
            </a:r>
            <a:endParaRPr lang="en-US" sz="2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75635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rmAutofit/>
          </a:bodyPr>
          <a:lstStyle/>
          <a:p>
            <a:r>
              <a:rPr lang="en-US" sz="3600" b="1" dirty="0" smtClean="0">
                <a:solidFill>
                  <a:srgbClr val="00FF00"/>
                </a:solidFill>
                <a:effectLst>
                  <a:outerShdw blurRad="38100" dist="38100" dir="2700000" algn="tl">
                    <a:srgbClr val="000000">
                      <a:alpha val="43137"/>
                    </a:srgbClr>
                  </a:outerShdw>
                </a:effectLst>
                <a:latin typeface="Lucida Bright" panose="02040602050505020304" pitchFamily="18" charset="0"/>
              </a:rPr>
              <a:t>Fruit Fly Invasions in Florida</a:t>
            </a:r>
            <a:endParaRPr lang="en-US" sz="3600" b="1" dirty="0">
              <a:solidFill>
                <a:srgbClr val="00FF00"/>
              </a:solidFill>
              <a:effectLst>
                <a:outerShdw blurRad="38100" dist="38100" dir="2700000" algn="tl">
                  <a:srgbClr val="000000">
                    <a:alpha val="43137"/>
                  </a:srgbClr>
                </a:outerShdw>
              </a:effectLst>
              <a:latin typeface="Lucida Bright" panose="02040602050505020304" pitchFamily="18" charset="0"/>
            </a:endParaRPr>
          </a:p>
        </p:txBody>
      </p:sp>
      <p:sp>
        <p:nvSpPr>
          <p:cNvPr id="4" name="TextBox 3"/>
          <p:cNvSpPr txBox="1"/>
          <p:nvPr/>
        </p:nvSpPr>
        <p:spPr>
          <a:xfrm>
            <a:off x="914400" y="6059271"/>
            <a:ext cx="7848600" cy="646331"/>
          </a:xfrm>
          <a:prstGeom prst="rect">
            <a:avLst/>
          </a:prstGeom>
          <a:noFill/>
        </p:spPr>
        <p:txBody>
          <a:bodyPr wrap="square" rtlCol="0">
            <a:spAutoFit/>
          </a:bodyPr>
          <a:lstStyle/>
          <a:p>
            <a:r>
              <a:rPr lang="en-US" dirty="0">
                <a:solidFill>
                  <a:schemeClr val="bg1"/>
                </a:solidFill>
                <a:effectLst>
                  <a:outerShdw blurRad="38100" dist="38100" dir="2700000" algn="tl">
                    <a:srgbClr val="000000">
                      <a:alpha val="43137"/>
                    </a:srgbClr>
                  </a:outerShdw>
                </a:effectLst>
                <a:latin typeface="Lucida Bright" panose="02040602050505020304" pitchFamily="18" charset="0"/>
              </a:rPr>
              <a:t>MFF- Mediterranean, OFF- Oriental, CFF- Caribbean</a:t>
            </a:r>
            <a:r>
              <a:rPr lang="en-US" dirty="0" smtClean="0">
                <a:solidFill>
                  <a:schemeClr val="bg1"/>
                </a:solidFill>
                <a:effectLst>
                  <a:outerShdw blurRad="38100" dist="38100" dir="2700000" algn="tl">
                    <a:srgbClr val="000000">
                      <a:alpha val="43137"/>
                    </a:srgbClr>
                  </a:outerShdw>
                </a:effectLst>
                <a:latin typeface="Lucida Bright" panose="02040602050505020304" pitchFamily="18" charset="0"/>
              </a:rPr>
              <a:t>, Mex- </a:t>
            </a:r>
            <a:r>
              <a:rPr lang="en-US" dirty="0">
                <a:solidFill>
                  <a:schemeClr val="bg1"/>
                </a:solidFill>
                <a:effectLst>
                  <a:outerShdw blurRad="38100" dist="38100" dir="2700000" algn="tl">
                    <a:srgbClr val="000000">
                      <a:alpha val="43137"/>
                    </a:srgbClr>
                  </a:outerShdw>
                </a:effectLst>
                <a:latin typeface="Lucida Bright" panose="02040602050505020304" pitchFamily="18" charset="0"/>
              </a:rPr>
              <a:t>Mexican, GFF- Guava, NFF- Natal, PFF- </a:t>
            </a:r>
            <a:r>
              <a:rPr lang="en-US" dirty="0" smtClean="0">
                <a:solidFill>
                  <a:schemeClr val="bg1"/>
                </a:solidFill>
                <a:effectLst>
                  <a:outerShdw blurRad="38100" dist="38100" dir="2700000" algn="tl">
                    <a:srgbClr val="000000">
                      <a:alpha val="43137"/>
                    </a:srgbClr>
                  </a:outerShdw>
                </a:effectLst>
                <a:latin typeface="Lucida Bright" panose="02040602050505020304" pitchFamily="18" charset="0"/>
              </a:rPr>
              <a:t>peach (H. V. Weems, G. J. Steck)</a:t>
            </a:r>
            <a:endParaRPr lang="en-US" dirty="0">
              <a:solidFill>
                <a:schemeClr val="bg1"/>
              </a:solidFill>
              <a:effectLst>
                <a:outerShdw blurRad="38100" dist="38100" dir="2700000" algn="tl">
                  <a:srgbClr val="000000">
                    <a:alpha val="43137"/>
                  </a:srgbClr>
                </a:outerShdw>
              </a:effectLst>
              <a:latin typeface="Lucida Bright" panose="020406020505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215723710"/>
              </p:ext>
            </p:extLst>
          </p:nvPr>
        </p:nvGraphicFramePr>
        <p:xfrm>
          <a:off x="1295400" y="914400"/>
          <a:ext cx="6629401" cy="4953000"/>
        </p:xfrm>
        <a:graphic>
          <a:graphicData uri="http://schemas.openxmlformats.org/drawingml/2006/table">
            <a:tbl>
              <a:tblPr firstRow="1" firstCol="1" bandRow="1">
                <a:tableStyleId>{EB9631B5-78F2-41C9-869B-9F39066F8104}</a:tableStyleId>
              </a:tblPr>
              <a:tblGrid>
                <a:gridCol w="815309"/>
                <a:gridCol w="1537058"/>
                <a:gridCol w="1002430"/>
                <a:gridCol w="755163"/>
                <a:gridCol w="781895"/>
                <a:gridCol w="868773"/>
                <a:gridCol w="868773"/>
              </a:tblGrid>
              <a:tr h="751018">
                <a:tc>
                  <a:txBody>
                    <a:bodyPr/>
                    <a:lstStyle/>
                    <a:p>
                      <a:pPr marL="0" marR="0" algn="ctr">
                        <a:lnSpc>
                          <a:spcPct val="115000"/>
                        </a:lnSpc>
                        <a:spcBef>
                          <a:spcPts val="0"/>
                        </a:spcBef>
                        <a:spcAft>
                          <a:spcPts val="0"/>
                        </a:spcAft>
                      </a:pPr>
                      <a:r>
                        <a:rPr lang="en-US" sz="1200" dirty="0">
                          <a:solidFill>
                            <a:schemeClr val="tx1"/>
                          </a:solidFill>
                          <a:effectLst/>
                        </a:rPr>
                        <a:t>Year (</a:t>
                      </a:r>
                      <a:r>
                        <a:rPr lang="en-US" sz="1200" dirty="0" err="1">
                          <a:solidFill>
                            <a:schemeClr val="tx1"/>
                          </a:solidFill>
                          <a:effectLst/>
                        </a:rPr>
                        <a:t>erad</a:t>
                      </a:r>
                      <a:r>
                        <a:rPr lang="en-US" sz="1200" dirty="0">
                          <a:solidFill>
                            <a:schemeClr val="tx1"/>
                          </a:solidFill>
                          <a:effectLst/>
                        </a:rPr>
                        <a:t>.)</a:t>
                      </a:r>
                      <a:endParaRPr lang="en-US" sz="1200" dirty="0">
                        <a:solidFill>
                          <a:schemeClr val="tx1"/>
                        </a:solidFill>
                        <a:effectLst/>
                        <a:latin typeface="Times New Roman"/>
                        <a:ea typeface="Calibri"/>
                      </a:endParaRPr>
                    </a:p>
                  </a:txBody>
                  <a:tcPr marL="68580" marR="68580" marT="0" marB="0" anchor="b">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FFCC00"/>
                    </a:solidFill>
                  </a:tcPr>
                </a:tc>
                <a:tc>
                  <a:txBody>
                    <a:bodyPr/>
                    <a:lstStyle/>
                    <a:p>
                      <a:pPr marL="0" marR="0" algn="ctr">
                        <a:lnSpc>
                          <a:spcPct val="115000"/>
                        </a:lnSpc>
                        <a:spcBef>
                          <a:spcPts val="0"/>
                        </a:spcBef>
                        <a:spcAft>
                          <a:spcPts val="0"/>
                        </a:spcAft>
                      </a:pPr>
                      <a:r>
                        <a:rPr lang="en-US" sz="1200" dirty="0">
                          <a:solidFill>
                            <a:schemeClr val="tx1"/>
                          </a:solidFill>
                          <a:effectLst/>
                        </a:rPr>
                        <a:t>Intercepted</a:t>
                      </a:r>
                      <a:endParaRPr lang="en-US" sz="1200" dirty="0">
                        <a:solidFill>
                          <a:schemeClr val="tx1"/>
                        </a:solidFill>
                        <a:effectLst/>
                        <a:latin typeface="Times New Roman"/>
                        <a:ea typeface="Calibri"/>
                      </a:endParaRPr>
                    </a:p>
                  </a:txBody>
                  <a:tcPr marL="68580" marR="68580" marT="0" marB="0" anchor="b">
                    <a:lnT w="28575" cap="flat" cmpd="sng" algn="ctr">
                      <a:solidFill>
                        <a:schemeClr val="bg1"/>
                      </a:solidFill>
                      <a:prstDash val="solid"/>
                      <a:round/>
                      <a:headEnd type="none" w="med" len="med"/>
                      <a:tailEnd type="none" w="med" len="med"/>
                    </a:lnT>
                    <a:solidFill>
                      <a:srgbClr val="FFCC00"/>
                    </a:solidFill>
                  </a:tcPr>
                </a:tc>
                <a:tc>
                  <a:txBody>
                    <a:bodyPr/>
                    <a:lstStyle/>
                    <a:p>
                      <a:pPr marL="0" marR="0" algn="ctr">
                        <a:lnSpc>
                          <a:spcPct val="115000"/>
                        </a:lnSpc>
                        <a:spcBef>
                          <a:spcPts val="0"/>
                        </a:spcBef>
                        <a:spcAft>
                          <a:spcPts val="0"/>
                        </a:spcAft>
                      </a:pPr>
                      <a:r>
                        <a:rPr lang="en-US" sz="1200" dirty="0">
                          <a:solidFill>
                            <a:schemeClr val="tx1"/>
                          </a:solidFill>
                          <a:effectLst/>
                        </a:rPr>
                        <a:t>Species</a:t>
                      </a:r>
                      <a:endParaRPr lang="en-US" sz="1200" dirty="0">
                        <a:solidFill>
                          <a:schemeClr val="tx1"/>
                        </a:solidFill>
                        <a:effectLst/>
                        <a:latin typeface="Times New Roman"/>
                        <a:ea typeface="Calibri"/>
                      </a:endParaRPr>
                    </a:p>
                  </a:txBody>
                  <a:tcPr marL="68580" marR="68580" marT="0" marB="0" anchor="b">
                    <a:lnT w="28575" cap="flat" cmpd="sng" algn="ctr">
                      <a:solidFill>
                        <a:schemeClr val="bg1"/>
                      </a:solidFill>
                      <a:prstDash val="solid"/>
                      <a:round/>
                      <a:headEnd type="none" w="med" len="med"/>
                      <a:tailEnd type="none" w="med" len="med"/>
                    </a:lnT>
                    <a:solidFill>
                      <a:srgbClr val="FFCC00"/>
                    </a:solidFill>
                  </a:tcPr>
                </a:tc>
                <a:tc>
                  <a:txBody>
                    <a:bodyPr/>
                    <a:lstStyle/>
                    <a:p>
                      <a:pPr marL="0" marR="0" algn="ctr">
                        <a:lnSpc>
                          <a:spcPct val="115000"/>
                        </a:lnSpc>
                        <a:spcBef>
                          <a:spcPts val="0"/>
                        </a:spcBef>
                        <a:spcAft>
                          <a:spcPts val="0"/>
                        </a:spcAft>
                      </a:pPr>
                      <a:r>
                        <a:rPr lang="en-US" sz="1200" dirty="0">
                          <a:solidFill>
                            <a:schemeClr val="tx1"/>
                          </a:solidFill>
                          <a:effectLst/>
                        </a:rPr>
                        <a:t>Number flies</a:t>
                      </a:r>
                      <a:endParaRPr lang="en-US" sz="1200" dirty="0">
                        <a:solidFill>
                          <a:schemeClr val="tx1"/>
                        </a:solidFill>
                        <a:effectLst/>
                        <a:latin typeface="Times New Roman"/>
                        <a:ea typeface="Calibri"/>
                      </a:endParaRPr>
                    </a:p>
                  </a:txBody>
                  <a:tcPr marL="68580" marR="68580" marT="0" marB="0" anchor="b">
                    <a:lnT w="28575" cap="flat" cmpd="sng" algn="ctr">
                      <a:solidFill>
                        <a:schemeClr val="bg1"/>
                      </a:solidFill>
                      <a:prstDash val="solid"/>
                      <a:round/>
                      <a:headEnd type="none" w="med" len="med"/>
                      <a:tailEnd type="none" w="med" len="med"/>
                    </a:lnT>
                    <a:solidFill>
                      <a:srgbClr val="FFCC00"/>
                    </a:solidFill>
                  </a:tcPr>
                </a:tc>
                <a:tc>
                  <a:txBody>
                    <a:bodyPr/>
                    <a:lstStyle/>
                    <a:p>
                      <a:pPr marL="0" marR="0" algn="ctr">
                        <a:lnSpc>
                          <a:spcPct val="115000"/>
                        </a:lnSpc>
                        <a:spcBef>
                          <a:spcPts val="0"/>
                        </a:spcBef>
                        <a:spcAft>
                          <a:spcPts val="0"/>
                        </a:spcAft>
                      </a:pPr>
                      <a:r>
                        <a:rPr lang="en-US" sz="1200" dirty="0">
                          <a:solidFill>
                            <a:schemeClr val="tx1"/>
                          </a:solidFill>
                          <a:effectLst/>
                        </a:rPr>
                        <a:t>Number</a:t>
                      </a:r>
                    </a:p>
                    <a:p>
                      <a:pPr marL="0" marR="0" algn="ctr">
                        <a:lnSpc>
                          <a:spcPct val="115000"/>
                        </a:lnSpc>
                        <a:spcBef>
                          <a:spcPts val="0"/>
                        </a:spcBef>
                        <a:spcAft>
                          <a:spcPts val="0"/>
                        </a:spcAft>
                      </a:pPr>
                      <a:r>
                        <a:rPr lang="en-US" sz="1200" dirty="0">
                          <a:solidFill>
                            <a:schemeClr val="tx1"/>
                          </a:solidFill>
                          <a:effectLst/>
                        </a:rPr>
                        <a:t>counties</a:t>
                      </a:r>
                      <a:endParaRPr lang="en-US" sz="1200" dirty="0">
                        <a:solidFill>
                          <a:schemeClr val="tx1"/>
                        </a:solidFill>
                        <a:effectLst/>
                        <a:latin typeface="Times New Roman"/>
                        <a:ea typeface="Calibri"/>
                      </a:endParaRPr>
                    </a:p>
                  </a:txBody>
                  <a:tcPr marL="68580" marR="68580" marT="0" marB="0" anchor="b">
                    <a:lnT w="28575" cap="flat" cmpd="sng" algn="ctr">
                      <a:solidFill>
                        <a:schemeClr val="bg1"/>
                      </a:solidFill>
                      <a:prstDash val="solid"/>
                      <a:round/>
                      <a:headEnd type="none" w="med" len="med"/>
                      <a:tailEnd type="none" w="med" len="med"/>
                    </a:lnT>
                    <a:solidFill>
                      <a:srgbClr val="FFCC00"/>
                    </a:solidFill>
                  </a:tcPr>
                </a:tc>
                <a:tc>
                  <a:txBody>
                    <a:bodyPr/>
                    <a:lstStyle/>
                    <a:p>
                      <a:pPr marL="0" marR="0" algn="ctr">
                        <a:lnSpc>
                          <a:spcPct val="115000"/>
                        </a:lnSpc>
                        <a:spcBef>
                          <a:spcPts val="0"/>
                        </a:spcBef>
                        <a:spcAft>
                          <a:spcPts val="0"/>
                        </a:spcAft>
                      </a:pPr>
                      <a:r>
                        <a:rPr lang="en-US" sz="1200" dirty="0">
                          <a:solidFill>
                            <a:schemeClr val="tx1"/>
                          </a:solidFill>
                          <a:effectLst/>
                        </a:rPr>
                        <a:t>Duration (months)</a:t>
                      </a:r>
                      <a:endParaRPr lang="en-US" sz="1200" dirty="0">
                        <a:solidFill>
                          <a:schemeClr val="tx1"/>
                        </a:solidFill>
                        <a:effectLst/>
                        <a:latin typeface="Times New Roman"/>
                        <a:ea typeface="Calibri"/>
                      </a:endParaRPr>
                    </a:p>
                  </a:txBody>
                  <a:tcPr marL="68580" marR="68580" marT="0" marB="0" anchor="b">
                    <a:lnT w="28575" cap="flat" cmpd="sng" algn="ctr">
                      <a:solidFill>
                        <a:schemeClr val="bg1"/>
                      </a:solidFill>
                      <a:prstDash val="solid"/>
                      <a:round/>
                      <a:headEnd type="none" w="med" len="med"/>
                      <a:tailEnd type="none" w="med" len="med"/>
                    </a:lnT>
                    <a:solidFill>
                      <a:srgbClr val="FFCC00"/>
                    </a:solidFill>
                  </a:tcPr>
                </a:tc>
                <a:tc>
                  <a:txBody>
                    <a:bodyPr/>
                    <a:lstStyle/>
                    <a:p>
                      <a:pPr marL="0" marR="0" algn="ctr">
                        <a:lnSpc>
                          <a:spcPct val="115000"/>
                        </a:lnSpc>
                        <a:spcBef>
                          <a:spcPts val="0"/>
                        </a:spcBef>
                        <a:spcAft>
                          <a:spcPts val="0"/>
                        </a:spcAft>
                      </a:pPr>
                      <a:r>
                        <a:rPr lang="en-US" sz="1200" dirty="0">
                          <a:solidFill>
                            <a:schemeClr val="tx1"/>
                          </a:solidFill>
                          <a:effectLst/>
                        </a:rPr>
                        <a:t>Cost</a:t>
                      </a:r>
                      <a:endParaRPr lang="en-US" sz="1200" dirty="0">
                        <a:solidFill>
                          <a:schemeClr val="tx1"/>
                        </a:solidFill>
                        <a:effectLst/>
                        <a:latin typeface="Times New Roman"/>
                        <a:ea typeface="Calibri"/>
                      </a:endParaRPr>
                    </a:p>
                  </a:txBody>
                  <a:tcPr marL="68580" marR="68580" marT="0" marB="0" anchor="b">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FFCC00"/>
                    </a:solidFill>
                  </a:tcPr>
                </a:tc>
              </a:tr>
              <a:tr h="239582">
                <a:tc>
                  <a:txBody>
                    <a:bodyPr/>
                    <a:lstStyle/>
                    <a:p>
                      <a:pPr marL="0" marR="0" algn="ctr">
                        <a:lnSpc>
                          <a:spcPct val="115000"/>
                        </a:lnSpc>
                        <a:spcBef>
                          <a:spcPts val="0"/>
                        </a:spcBef>
                        <a:spcAft>
                          <a:spcPts val="0"/>
                        </a:spcAft>
                      </a:pPr>
                      <a:r>
                        <a:rPr lang="en-US" sz="1200" dirty="0">
                          <a:solidFill>
                            <a:schemeClr val="tx1"/>
                          </a:solidFill>
                          <a:effectLst/>
                        </a:rPr>
                        <a:t>1929 (1)</a:t>
                      </a:r>
                      <a:endParaRPr lang="en-US" sz="1200" dirty="0">
                        <a:solidFill>
                          <a:schemeClr val="tx1"/>
                        </a:solidFill>
                        <a:effectLst/>
                        <a:latin typeface="Times New Roman"/>
                        <a:ea typeface="Calibri"/>
                      </a:endParaRPr>
                    </a:p>
                  </a:txBody>
                  <a:tcPr marL="68580" marR="68580" marT="0" marB="0">
                    <a:lnL w="28575" cap="flat" cmpd="sng" algn="ctr">
                      <a:solidFill>
                        <a:schemeClr val="bg1"/>
                      </a:solidFill>
                      <a:prstDash val="solid"/>
                      <a:round/>
                      <a:headEnd type="none" w="med" len="med"/>
                      <a:tailEnd type="none" w="med" len="med"/>
                    </a:lnL>
                    <a:solidFill>
                      <a:srgbClr val="FFCC00"/>
                    </a:solidFill>
                  </a:tcPr>
                </a:tc>
                <a:tc>
                  <a:txBody>
                    <a:bodyPr/>
                    <a:lstStyle/>
                    <a:p>
                      <a:pPr marL="0" marR="0">
                        <a:lnSpc>
                          <a:spcPct val="115000"/>
                        </a:lnSpc>
                        <a:spcBef>
                          <a:spcPts val="0"/>
                        </a:spcBef>
                        <a:spcAft>
                          <a:spcPts val="0"/>
                        </a:spcAft>
                      </a:pPr>
                      <a:r>
                        <a:rPr lang="en-US" sz="1200">
                          <a:effectLst/>
                        </a:rPr>
                        <a:t>Orlando</a:t>
                      </a:r>
                      <a:endParaRPr lang="en-US" sz="12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200">
                          <a:effectLst/>
                        </a:rPr>
                        <a:t>MFF</a:t>
                      </a:r>
                      <a:endParaRPr lang="en-US" sz="1200">
                        <a:effectLst/>
                        <a:latin typeface="Times New Roman"/>
                        <a:ea typeface="Calibri"/>
                      </a:endParaRPr>
                    </a:p>
                  </a:txBody>
                  <a:tcPr marL="68580" marR="68580" marT="0" marB="0"/>
                </a:tc>
                <a:tc>
                  <a:txBody>
                    <a:bodyPr/>
                    <a:lstStyle/>
                    <a:p>
                      <a:pPr marL="0" marR="0" algn="ctr">
                        <a:lnSpc>
                          <a:spcPct val="115000"/>
                        </a:lnSpc>
                        <a:spcBef>
                          <a:spcPts val="0"/>
                        </a:spcBef>
                        <a:spcAft>
                          <a:spcPts val="0"/>
                        </a:spcAft>
                      </a:pPr>
                      <a:r>
                        <a:rPr lang="en-US" sz="1200">
                          <a:effectLst/>
                        </a:rPr>
                        <a:t>---</a:t>
                      </a:r>
                      <a:endParaRPr lang="en-US" sz="1200">
                        <a:effectLst/>
                        <a:latin typeface="Times New Roman"/>
                        <a:ea typeface="Calibri"/>
                      </a:endParaRPr>
                    </a:p>
                  </a:txBody>
                  <a:tcPr marL="68580" marR="68580" marT="0" marB="0"/>
                </a:tc>
                <a:tc>
                  <a:txBody>
                    <a:bodyPr/>
                    <a:lstStyle/>
                    <a:p>
                      <a:pPr marL="0" marR="0" algn="ctr">
                        <a:lnSpc>
                          <a:spcPct val="115000"/>
                        </a:lnSpc>
                        <a:spcBef>
                          <a:spcPts val="0"/>
                        </a:spcBef>
                        <a:spcAft>
                          <a:spcPts val="0"/>
                        </a:spcAft>
                      </a:pPr>
                      <a:r>
                        <a:rPr lang="en-US" sz="1200">
                          <a:effectLst/>
                        </a:rPr>
                        <a:t>20</a:t>
                      </a:r>
                      <a:endParaRPr lang="en-US" sz="1200">
                        <a:effectLst/>
                        <a:latin typeface="Times New Roman"/>
                        <a:ea typeface="Calibri"/>
                      </a:endParaRPr>
                    </a:p>
                  </a:txBody>
                  <a:tcPr marL="68580" marR="68580" marT="0" marB="0"/>
                </a:tc>
                <a:tc>
                  <a:txBody>
                    <a:bodyPr/>
                    <a:lstStyle/>
                    <a:p>
                      <a:pPr marL="0" marR="0" algn="ctr">
                        <a:lnSpc>
                          <a:spcPct val="115000"/>
                        </a:lnSpc>
                        <a:spcBef>
                          <a:spcPts val="0"/>
                        </a:spcBef>
                        <a:spcAft>
                          <a:spcPts val="0"/>
                        </a:spcAft>
                      </a:pPr>
                      <a:r>
                        <a:rPr lang="en-US" sz="1200">
                          <a:effectLst/>
                        </a:rPr>
                        <a:t>18</a:t>
                      </a:r>
                      <a:endParaRPr lang="en-US" sz="12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200" dirty="0">
                          <a:effectLst/>
                        </a:rPr>
                        <a:t>$7.5 mil.</a:t>
                      </a:r>
                      <a:endParaRPr lang="en-US" sz="1200" dirty="0">
                        <a:effectLst/>
                        <a:latin typeface="Times New Roman"/>
                        <a:ea typeface="Calibri"/>
                      </a:endParaRPr>
                    </a:p>
                  </a:txBody>
                  <a:tcPr marL="68580" marR="68580" marT="0" marB="0">
                    <a:lnR w="28575" cap="flat" cmpd="sng" algn="ctr">
                      <a:solidFill>
                        <a:schemeClr val="bg1"/>
                      </a:solidFill>
                      <a:prstDash val="solid"/>
                      <a:round/>
                      <a:headEnd type="none" w="med" len="med"/>
                      <a:tailEnd type="none" w="med" len="med"/>
                    </a:lnR>
                  </a:tcPr>
                </a:tc>
              </a:tr>
              <a:tr h="495300">
                <a:tc>
                  <a:txBody>
                    <a:bodyPr/>
                    <a:lstStyle/>
                    <a:p>
                      <a:pPr marL="0" marR="0" algn="ctr">
                        <a:lnSpc>
                          <a:spcPct val="115000"/>
                        </a:lnSpc>
                        <a:spcBef>
                          <a:spcPts val="0"/>
                        </a:spcBef>
                        <a:spcAft>
                          <a:spcPts val="0"/>
                        </a:spcAft>
                      </a:pPr>
                      <a:r>
                        <a:rPr lang="en-US" sz="1200" dirty="0">
                          <a:solidFill>
                            <a:schemeClr val="tx1"/>
                          </a:solidFill>
                          <a:effectLst/>
                        </a:rPr>
                        <a:t>1956-72</a:t>
                      </a:r>
                    </a:p>
                    <a:p>
                      <a:pPr marL="0" marR="0" algn="ctr">
                        <a:lnSpc>
                          <a:spcPct val="115000"/>
                        </a:lnSpc>
                        <a:spcBef>
                          <a:spcPts val="0"/>
                        </a:spcBef>
                        <a:spcAft>
                          <a:spcPts val="0"/>
                        </a:spcAft>
                      </a:pPr>
                      <a:r>
                        <a:rPr lang="en-US" sz="1200" dirty="0">
                          <a:solidFill>
                            <a:schemeClr val="tx1"/>
                          </a:solidFill>
                          <a:effectLst/>
                        </a:rPr>
                        <a:t>(3)</a:t>
                      </a:r>
                      <a:endParaRPr lang="en-US" sz="1200" dirty="0">
                        <a:solidFill>
                          <a:schemeClr val="tx1"/>
                        </a:solidFill>
                        <a:effectLst/>
                        <a:latin typeface="Times New Roman"/>
                        <a:ea typeface="Calibri"/>
                      </a:endParaRPr>
                    </a:p>
                  </a:txBody>
                  <a:tcPr marL="68580" marR="68580" marT="0" marB="0">
                    <a:lnL w="28575" cap="flat" cmpd="sng" algn="ctr">
                      <a:solidFill>
                        <a:schemeClr val="bg1"/>
                      </a:solidFill>
                      <a:prstDash val="solid"/>
                      <a:round/>
                      <a:headEnd type="none" w="med" len="med"/>
                      <a:tailEnd type="none" w="med" len="med"/>
                    </a:lnL>
                    <a:solidFill>
                      <a:srgbClr val="FFCC00"/>
                    </a:solidFill>
                  </a:tcPr>
                </a:tc>
                <a:tc>
                  <a:txBody>
                    <a:bodyPr/>
                    <a:lstStyle/>
                    <a:p>
                      <a:pPr marL="0" marR="0">
                        <a:lnSpc>
                          <a:spcPct val="115000"/>
                        </a:lnSpc>
                        <a:spcBef>
                          <a:spcPts val="0"/>
                        </a:spcBef>
                        <a:spcAft>
                          <a:spcPts val="0"/>
                        </a:spcAft>
                      </a:pPr>
                      <a:r>
                        <a:rPr lang="en-US" sz="1200">
                          <a:effectLst/>
                        </a:rPr>
                        <a:t>Miami, St. Pete., Sarasota</a:t>
                      </a:r>
                      <a:endParaRPr lang="en-US" sz="12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200">
                          <a:effectLst/>
                        </a:rPr>
                        <a:t>MFF, OFF, CFF, Mex</a:t>
                      </a:r>
                      <a:endParaRPr lang="en-US" sz="1200">
                        <a:effectLst/>
                        <a:latin typeface="Times New Roman"/>
                        <a:ea typeface="Calibri"/>
                      </a:endParaRPr>
                    </a:p>
                  </a:txBody>
                  <a:tcPr marL="68580" marR="68580" marT="0" marB="0"/>
                </a:tc>
                <a:tc>
                  <a:txBody>
                    <a:bodyPr/>
                    <a:lstStyle/>
                    <a:p>
                      <a:pPr marL="0" marR="0" algn="ctr">
                        <a:lnSpc>
                          <a:spcPct val="115000"/>
                        </a:lnSpc>
                        <a:spcBef>
                          <a:spcPts val="0"/>
                        </a:spcBef>
                        <a:spcAft>
                          <a:spcPts val="0"/>
                        </a:spcAft>
                      </a:pPr>
                      <a:r>
                        <a:rPr lang="en-US" sz="1200">
                          <a:effectLst/>
                        </a:rPr>
                        <a:t>1-11,932</a:t>
                      </a:r>
                      <a:endParaRPr lang="en-US" sz="1200">
                        <a:effectLst/>
                        <a:latin typeface="Times New Roman"/>
                        <a:ea typeface="Calibri"/>
                      </a:endParaRPr>
                    </a:p>
                  </a:txBody>
                  <a:tcPr marL="68580" marR="68580" marT="0" marB="0"/>
                </a:tc>
                <a:tc>
                  <a:txBody>
                    <a:bodyPr/>
                    <a:lstStyle/>
                    <a:p>
                      <a:pPr marL="0" marR="0" algn="ctr">
                        <a:lnSpc>
                          <a:spcPct val="115000"/>
                        </a:lnSpc>
                        <a:spcBef>
                          <a:spcPts val="0"/>
                        </a:spcBef>
                        <a:spcAft>
                          <a:spcPts val="0"/>
                        </a:spcAft>
                      </a:pPr>
                      <a:r>
                        <a:rPr lang="en-US" sz="1200">
                          <a:effectLst/>
                        </a:rPr>
                        <a:t>38</a:t>
                      </a:r>
                      <a:endParaRPr lang="en-US" sz="1200">
                        <a:effectLst/>
                        <a:latin typeface="Times New Roman"/>
                        <a:ea typeface="Calibri"/>
                      </a:endParaRPr>
                    </a:p>
                  </a:txBody>
                  <a:tcPr marL="68580" marR="68580" marT="0" marB="0"/>
                </a:tc>
                <a:tc>
                  <a:txBody>
                    <a:bodyPr/>
                    <a:lstStyle/>
                    <a:p>
                      <a:pPr marL="0" marR="0" algn="ctr">
                        <a:lnSpc>
                          <a:spcPct val="115000"/>
                        </a:lnSpc>
                        <a:spcBef>
                          <a:spcPts val="0"/>
                        </a:spcBef>
                        <a:spcAft>
                          <a:spcPts val="0"/>
                        </a:spcAft>
                      </a:pPr>
                      <a:r>
                        <a:rPr lang="en-US" sz="1200">
                          <a:effectLst/>
                        </a:rPr>
                        <a:t>2-18</a:t>
                      </a:r>
                      <a:endParaRPr lang="en-US" sz="12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200" dirty="0">
                          <a:effectLst/>
                        </a:rPr>
                        <a:t>$</a:t>
                      </a:r>
                      <a:r>
                        <a:rPr lang="en-US" sz="1200" dirty="0" smtClean="0">
                          <a:effectLst/>
                        </a:rPr>
                        <a:t>20,000-</a:t>
                      </a:r>
                    </a:p>
                    <a:p>
                      <a:pPr marL="0" marR="0">
                        <a:lnSpc>
                          <a:spcPct val="115000"/>
                        </a:lnSpc>
                        <a:spcBef>
                          <a:spcPts val="0"/>
                        </a:spcBef>
                        <a:spcAft>
                          <a:spcPts val="0"/>
                        </a:spcAft>
                      </a:pPr>
                      <a:r>
                        <a:rPr lang="en-US" sz="1200" dirty="0" smtClean="0">
                          <a:effectLst/>
                        </a:rPr>
                        <a:t>11 million</a:t>
                      </a:r>
                      <a:endParaRPr lang="en-US" sz="1200" dirty="0">
                        <a:effectLst/>
                        <a:latin typeface="Times New Roman"/>
                        <a:ea typeface="Calibri"/>
                      </a:endParaRPr>
                    </a:p>
                  </a:txBody>
                  <a:tcPr marL="68580" marR="68580" marT="0" marB="0">
                    <a:lnR w="28575" cap="flat" cmpd="sng" algn="ctr">
                      <a:solidFill>
                        <a:schemeClr val="bg1"/>
                      </a:solidFill>
                      <a:prstDash val="solid"/>
                      <a:round/>
                      <a:headEnd type="none" w="med" len="med"/>
                      <a:tailEnd type="none" w="med" len="med"/>
                    </a:lnR>
                  </a:tcPr>
                </a:tc>
              </a:tr>
              <a:tr h="495300">
                <a:tc>
                  <a:txBody>
                    <a:bodyPr/>
                    <a:lstStyle/>
                    <a:p>
                      <a:pPr marL="0" marR="0" algn="ctr">
                        <a:lnSpc>
                          <a:spcPct val="115000"/>
                        </a:lnSpc>
                        <a:spcBef>
                          <a:spcPts val="0"/>
                        </a:spcBef>
                        <a:spcAft>
                          <a:spcPts val="0"/>
                        </a:spcAft>
                      </a:pPr>
                      <a:r>
                        <a:rPr lang="en-US" sz="1200">
                          <a:solidFill>
                            <a:schemeClr val="tx1"/>
                          </a:solidFill>
                          <a:effectLst/>
                        </a:rPr>
                        <a:t>1981-88</a:t>
                      </a:r>
                    </a:p>
                    <a:p>
                      <a:pPr marL="0" marR="0" algn="ctr">
                        <a:lnSpc>
                          <a:spcPct val="115000"/>
                        </a:lnSpc>
                        <a:spcBef>
                          <a:spcPts val="0"/>
                        </a:spcBef>
                        <a:spcAft>
                          <a:spcPts val="0"/>
                        </a:spcAft>
                      </a:pPr>
                      <a:r>
                        <a:rPr lang="en-US" sz="1200">
                          <a:solidFill>
                            <a:schemeClr val="tx1"/>
                          </a:solidFill>
                          <a:effectLst/>
                        </a:rPr>
                        <a:t>(3)</a:t>
                      </a:r>
                      <a:endParaRPr lang="en-US" sz="1200">
                        <a:solidFill>
                          <a:schemeClr val="tx1"/>
                        </a:solidFill>
                        <a:effectLst/>
                        <a:latin typeface="Times New Roman"/>
                        <a:ea typeface="Calibri"/>
                      </a:endParaRPr>
                    </a:p>
                  </a:txBody>
                  <a:tcPr marL="68580" marR="68580" marT="0" marB="0">
                    <a:lnL w="28575" cap="flat" cmpd="sng" algn="ctr">
                      <a:solidFill>
                        <a:schemeClr val="bg1"/>
                      </a:solidFill>
                      <a:prstDash val="solid"/>
                      <a:round/>
                      <a:headEnd type="none" w="med" len="med"/>
                      <a:tailEnd type="none" w="med" len="med"/>
                    </a:lnL>
                    <a:solidFill>
                      <a:srgbClr val="FFCC00"/>
                    </a:solidFill>
                  </a:tcPr>
                </a:tc>
                <a:tc>
                  <a:txBody>
                    <a:bodyPr/>
                    <a:lstStyle/>
                    <a:p>
                      <a:pPr marL="0" marR="0">
                        <a:lnSpc>
                          <a:spcPct val="115000"/>
                        </a:lnSpc>
                        <a:spcBef>
                          <a:spcPts val="0"/>
                        </a:spcBef>
                        <a:spcAft>
                          <a:spcPts val="0"/>
                        </a:spcAft>
                      </a:pPr>
                      <a:r>
                        <a:rPr lang="en-US" sz="1200">
                          <a:effectLst/>
                        </a:rPr>
                        <a:t>Miami, St. Pete., Tampa</a:t>
                      </a:r>
                      <a:endParaRPr lang="en-US" sz="12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200" dirty="0">
                          <a:effectLst/>
                        </a:rPr>
                        <a:t>MFF</a:t>
                      </a:r>
                      <a:endParaRPr lang="en-US" sz="1200" dirty="0">
                        <a:effectLst/>
                        <a:latin typeface="Times New Roman"/>
                        <a:ea typeface="Calibri"/>
                      </a:endParaRPr>
                    </a:p>
                  </a:txBody>
                  <a:tcPr marL="68580" marR="68580" marT="0" marB="0"/>
                </a:tc>
                <a:tc>
                  <a:txBody>
                    <a:bodyPr/>
                    <a:lstStyle/>
                    <a:p>
                      <a:pPr marL="0" marR="0" algn="ctr">
                        <a:lnSpc>
                          <a:spcPct val="115000"/>
                        </a:lnSpc>
                        <a:spcBef>
                          <a:spcPts val="0"/>
                        </a:spcBef>
                        <a:spcAft>
                          <a:spcPts val="0"/>
                        </a:spcAft>
                      </a:pPr>
                      <a:r>
                        <a:rPr lang="en-US" sz="1200">
                          <a:effectLst/>
                        </a:rPr>
                        <a:t>1-17</a:t>
                      </a:r>
                      <a:endParaRPr lang="en-US" sz="1200">
                        <a:effectLst/>
                        <a:latin typeface="Times New Roman"/>
                        <a:ea typeface="Calibri"/>
                      </a:endParaRPr>
                    </a:p>
                  </a:txBody>
                  <a:tcPr marL="68580" marR="68580" marT="0" marB="0"/>
                </a:tc>
                <a:tc>
                  <a:txBody>
                    <a:bodyPr/>
                    <a:lstStyle/>
                    <a:p>
                      <a:pPr marL="0" marR="0" algn="ctr">
                        <a:lnSpc>
                          <a:spcPct val="115000"/>
                        </a:lnSpc>
                        <a:spcBef>
                          <a:spcPts val="0"/>
                        </a:spcBef>
                        <a:spcAft>
                          <a:spcPts val="0"/>
                        </a:spcAft>
                      </a:pPr>
                      <a:r>
                        <a:rPr lang="en-US" sz="1200">
                          <a:effectLst/>
                        </a:rPr>
                        <a:t>7</a:t>
                      </a:r>
                      <a:endParaRPr lang="en-US" sz="1200">
                        <a:effectLst/>
                        <a:latin typeface="Times New Roman"/>
                        <a:ea typeface="Calibri"/>
                      </a:endParaRPr>
                    </a:p>
                  </a:txBody>
                  <a:tcPr marL="68580" marR="68580" marT="0" marB="0"/>
                </a:tc>
                <a:tc>
                  <a:txBody>
                    <a:bodyPr/>
                    <a:lstStyle/>
                    <a:p>
                      <a:pPr marL="0" marR="0" algn="ctr">
                        <a:lnSpc>
                          <a:spcPct val="115000"/>
                        </a:lnSpc>
                        <a:spcBef>
                          <a:spcPts val="0"/>
                        </a:spcBef>
                        <a:spcAft>
                          <a:spcPts val="0"/>
                        </a:spcAft>
                      </a:pPr>
                      <a:r>
                        <a:rPr lang="en-US" sz="1200">
                          <a:effectLst/>
                        </a:rPr>
                        <a:t>3-6</a:t>
                      </a:r>
                      <a:endParaRPr lang="en-US" sz="12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200" dirty="0">
                          <a:effectLst/>
                        </a:rPr>
                        <a:t>$100,000-1.3 </a:t>
                      </a:r>
                      <a:r>
                        <a:rPr lang="en-US" sz="1200" dirty="0" smtClean="0">
                          <a:effectLst/>
                        </a:rPr>
                        <a:t>million</a:t>
                      </a:r>
                      <a:endParaRPr lang="en-US" sz="1200" dirty="0">
                        <a:effectLst/>
                        <a:latin typeface="Times New Roman"/>
                        <a:ea typeface="Calibri"/>
                      </a:endParaRPr>
                    </a:p>
                  </a:txBody>
                  <a:tcPr marL="68580" marR="68580" marT="0" marB="0">
                    <a:lnR w="28575" cap="flat" cmpd="sng" algn="ctr">
                      <a:solidFill>
                        <a:schemeClr val="bg1"/>
                      </a:solidFill>
                      <a:prstDash val="solid"/>
                      <a:round/>
                      <a:headEnd type="none" w="med" len="med"/>
                      <a:tailEnd type="none" w="med" len="med"/>
                    </a:lnR>
                  </a:tcPr>
                </a:tc>
              </a:tr>
              <a:tr h="751018">
                <a:tc>
                  <a:txBody>
                    <a:bodyPr/>
                    <a:lstStyle/>
                    <a:p>
                      <a:pPr marL="0" marR="0" algn="ctr">
                        <a:lnSpc>
                          <a:spcPct val="115000"/>
                        </a:lnSpc>
                        <a:spcBef>
                          <a:spcPts val="0"/>
                        </a:spcBef>
                        <a:spcAft>
                          <a:spcPts val="0"/>
                        </a:spcAft>
                      </a:pPr>
                      <a:r>
                        <a:rPr lang="en-US" sz="1200" dirty="0">
                          <a:solidFill>
                            <a:schemeClr val="tx1"/>
                          </a:solidFill>
                          <a:effectLst/>
                        </a:rPr>
                        <a:t>1990-98</a:t>
                      </a:r>
                    </a:p>
                    <a:p>
                      <a:pPr marL="0" marR="0" algn="ctr">
                        <a:lnSpc>
                          <a:spcPct val="115000"/>
                        </a:lnSpc>
                        <a:spcBef>
                          <a:spcPts val="0"/>
                        </a:spcBef>
                        <a:spcAft>
                          <a:spcPts val="0"/>
                        </a:spcAft>
                      </a:pPr>
                      <a:r>
                        <a:rPr lang="en-US" sz="1200" dirty="0">
                          <a:solidFill>
                            <a:schemeClr val="tx1"/>
                          </a:solidFill>
                          <a:effectLst/>
                        </a:rPr>
                        <a:t>(4)</a:t>
                      </a:r>
                      <a:endParaRPr lang="en-US" sz="1200" dirty="0">
                        <a:solidFill>
                          <a:schemeClr val="tx1"/>
                        </a:solidFill>
                        <a:effectLst/>
                        <a:latin typeface="Times New Roman"/>
                        <a:ea typeface="Calibri"/>
                      </a:endParaRPr>
                    </a:p>
                  </a:txBody>
                  <a:tcPr marL="68580" marR="68580" marT="0" marB="0">
                    <a:lnL w="28575" cap="flat" cmpd="sng" algn="ctr">
                      <a:solidFill>
                        <a:schemeClr val="bg1"/>
                      </a:solidFill>
                      <a:prstDash val="solid"/>
                      <a:round/>
                      <a:headEnd type="none" w="med" len="med"/>
                      <a:tailEnd type="none" w="med" len="med"/>
                    </a:lnL>
                    <a:solidFill>
                      <a:srgbClr val="FFCC00"/>
                    </a:solidFill>
                  </a:tcPr>
                </a:tc>
                <a:tc>
                  <a:txBody>
                    <a:bodyPr/>
                    <a:lstStyle/>
                    <a:p>
                      <a:pPr marL="0" marR="0">
                        <a:lnSpc>
                          <a:spcPct val="115000"/>
                        </a:lnSpc>
                        <a:spcBef>
                          <a:spcPts val="0"/>
                        </a:spcBef>
                        <a:spcAft>
                          <a:spcPts val="0"/>
                        </a:spcAft>
                      </a:pPr>
                      <a:r>
                        <a:rPr lang="en-US" sz="1200">
                          <a:effectLst/>
                        </a:rPr>
                        <a:t>Miami, St. Pete., Tampa, Orlando,</a:t>
                      </a:r>
                    </a:p>
                    <a:p>
                      <a:pPr marL="0" marR="0">
                        <a:lnSpc>
                          <a:spcPct val="115000"/>
                        </a:lnSpc>
                        <a:spcBef>
                          <a:spcPts val="0"/>
                        </a:spcBef>
                        <a:spcAft>
                          <a:spcPts val="0"/>
                        </a:spcAft>
                      </a:pPr>
                      <a:r>
                        <a:rPr lang="en-US" sz="1200">
                          <a:effectLst/>
                        </a:rPr>
                        <a:t>Umatilla, Sebring </a:t>
                      </a:r>
                      <a:endParaRPr lang="en-US" sz="12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200" dirty="0">
                          <a:effectLst/>
                        </a:rPr>
                        <a:t>MFF, OFF</a:t>
                      </a:r>
                      <a:endParaRPr lang="en-US" sz="1200" dirty="0">
                        <a:effectLst/>
                        <a:latin typeface="Times New Roman"/>
                        <a:ea typeface="Calibri"/>
                      </a:endParaRPr>
                    </a:p>
                  </a:txBody>
                  <a:tcPr marL="68580" marR="68580" marT="0" marB="0"/>
                </a:tc>
                <a:tc>
                  <a:txBody>
                    <a:bodyPr/>
                    <a:lstStyle/>
                    <a:p>
                      <a:pPr marL="0" marR="0" algn="ctr">
                        <a:lnSpc>
                          <a:spcPct val="115000"/>
                        </a:lnSpc>
                        <a:spcBef>
                          <a:spcPts val="0"/>
                        </a:spcBef>
                        <a:spcAft>
                          <a:spcPts val="0"/>
                        </a:spcAft>
                      </a:pPr>
                      <a:r>
                        <a:rPr lang="en-US" sz="1200" dirty="0">
                          <a:effectLst/>
                        </a:rPr>
                        <a:t>1-1,315</a:t>
                      </a:r>
                      <a:endParaRPr lang="en-US" sz="1200" dirty="0">
                        <a:effectLst/>
                        <a:latin typeface="Times New Roman"/>
                        <a:ea typeface="Calibri"/>
                      </a:endParaRPr>
                    </a:p>
                  </a:txBody>
                  <a:tcPr marL="68580" marR="68580" marT="0" marB="0"/>
                </a:tc>
                <a:tc>
                  <a:txBody>
                    <a:bodyPr/>
                    <a:lstStyle/>
                    <a:p>
                      <a:pPr marL="0" marR="0" algn="ctr">
                        <a:lnSpc>
                          <a:spcPct val="115000"/>
                        </a:lnSpc>
                        <a:spcBef>
                          <a:spcPts val="0"/>
                        </a:spcBef>
                        <a:spcAft>
                          <a:spcPts val="0"/>
                        </a:spcAft>
                      </a:pPr>
                      <a:r>
                        <a:rPr lang="en-US" sz="1200">
                          <a:effectLst/>
                        </a:rPr>
                        <a:t>15</a:t>
                      </a:r>
                      <a:endParaRPr lang="en-US" sz="1200">
                        <a:effectLst/>
                        <a:latin typeface="Times New Roman"/>
                        <a:ea typeface="Calibri"/>
                      </a:endParaRPr>
                    </a:p>
                  </a:txBody>
                  <a:tcPr marL="68580" marR="68580" marT="0" marB="0"/>
                </a:tc>
                <a:tc>
                  <a:txBody>
                    <a:bodyPr/>
                    <a:lstStyle/>
                    <a:p>
                      <a:pPr marL="0" marR="0" algn="ctr">
                        <a:lnSpc>
                          <a:spcPct val="115000"/>
                        </a:lnSpc>
                        <a:spcBef>
                          <a:spcPts val="0"/>
                        </a:spcBef>
                        <a:spcAft>
                          <a:spcPts val="0"/>
                        </a:spcAft>
                      </a:pPr>
                      <a:r>
                        <a:rPr lang="en-US" sz="1200">
                          <a:effectLst/>
                        </a:rPr>
                        <a:t>3-11</a:t>
                      </a:r>
                      <a:endParaRPr lang="en-US" sz="12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200" dirty="0">
                          <a:effectLst/>
                        </a:rPr>
                        <a:t>$100,000-4.7 </a:t>
                      </a:r>
                      <a:r>
                        <a:rPr lang="en-US" sz="1200" dirty="0" smtClean="0">
                          <a:effectLst/>
                        </a:rPr>
                        <a:t>million</a:t>
                      </a:r>
                      <a:endParaRPr lang="en-US" sz="1200" dirty="0">
                        <a:effectLst/>
                        <a:latin typeface="Times New Roman"/>
                        <a:ea typeface="Calibri"/>
                      </a:endParaRPr>
                    </a:p>
                  </a:txBody>
                  <a:tcPr marL="68580" marR="68580" marT="0" marB="0">
                    <a:lnR w="28575" cap="flat" cmpd="sng" algn="ctr">
                      <a:solidFill>
                        <a:schemeClr val="bg1"/>
                      </a:solidFill>
                      <a:prstDash val="solid"/>
                      <a:round/>
                      <a:headEnd type="none" w="med" len="med"/>
                      <a:tailEnd type="none" w="med" len="med"/>
                    </a:lnR>
                  </a:tcPr>
                </a:tc>
              </a:tr>
              <a:tr h="751018">
                <a:tc>
                  <a:txBody>
                    <a:bodyPr/>
                    <a:lstStyle/>
                    <a:p>
                      <a:pPr marL="0" marR="0" algn="ctr">
                        <a:lnSpc>
                          <a:spcPct val="115000"/>
                        </a:lnSpc>
                        <a:spcBef>
                          <a:spcPts val="0"/>
                        </a:spcBef>
                        <a:spcAft>
                          <a:spcPts val="0"/>
                        </a:spcAft>
                      </a:pPr>
                      <a:r>
                        <a:rPr lang="en-US" sz="1200" dirty="0">
                          <a:solidFill>
                            <a:schemeClr val="tx1"/>
                          </a:solidFill>
                          <a:effectLst/>
                        </a:rPr>
                        <a:t>1999-03</a:t>
                      </a:r>
                    </a:p>
                    <a:p>
                      <a:pPr marL="0" marR="0" algn="ctr">
                        <a:lnSpc>
                          <a:spcPct val="115000"/>
                        </a:lnSpc>
                        <a:spcBef>
                          <a:spcPts val="0"/>
                        </a:spcBef>
                        <a:spcAft>
                          <a:spcPts val="0"/>
                        </a:spcAft>
                      </a:pPr>
                      <a:r>
                        <a:rPr lang="en-US" sz="1200" dirty="0">
                          <a:solidFill>
                            <a:schemeClr val="tx1"/>
                          </a:solidFill>
                          <a:effectLst/>
                        </a:rPr>
                        <a:t>(2)</a:t>
                      </a:r>
                      <a:endParaRPr lang="en-US" sz="1200" dirty="0">
                        <a:solidFill>
                          <a:schemeClr val="tx1"/>
                        </a:solidFill>
                        <a:effectLst/>
                        <a:latin typeface="Times New Roman"/>
                        <a:ea typeface="Calibri"/>
                      </a:endParaRPr>
                    </a:p>
                  </a:txBody>
                  <a:tcPr marL="68580" marR="68580" marT="0" marB="0">
                    <a:lnL w="28575" cap="flat" cmpd="sng" algn="ctr">
                      <a:solidFill>
                        <a:schemeClr val="bg1"/>
                      </a:solidFill>
                      <a:prstDash val="solid"/>
                      <a:round/>
                      <a:headEnd type="none" w="med" len="med"/>
                      <a:tailEnd type="none" w="med" len="med"/>
                    </a:lnL>
                    <a:solidFill>
                      <a:srgbClr val="FFCC00"/>
                    </a:solidFill>
                  </a:tcPr>
                </a:tc>
                <a:tc>
                  <a:txBody>
                    <a:bodyPr/>
                    <a:lstStyle/>
                    <a:p>
                      <a:pPr marL="0" marR="0">
                        <a:lnSpc>
                          <a:spcPct val="115000"/>
                        </a:lnSpc>
                        <a:spcBef>
                          <a:spcPts val="0"/>
                        </a:spcBef>
                        <a:spcAft>
                          <a:spcPts val="0"/>
                        </a:spcAft>
                      </a:pPr>
                      <a:r>
                        <a:rPr lang="en-US" sz="1200">
                          <a:effectLst/>
                        </a:rPr>
                        <a:t>Miami, St. Pete., Tampa, Orlando, Homestead</a:t>
                      </a:r>
                      <a:endParaRPr lang="en-US" sz="12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200" dirty="0">
                          <a:effectLst/>
                        </a:rPr>
                        <a:t>MFF, OFF GFF, Mex</a:t>
                      </a:r>
                      <a:endParaRPr lang="en-US" sz="1200" dirty="0">
                        <a:effectLst/>
                        <a:latin typeface="Times New Roman"/>
                        <a:ea typeface="Calibri"/>
                      </a:endParaRPr>
                    </a:p>
                  </a:txBody>
                  <a:tcPr marL="68580" marR="68580" marT="0" marB="0"/>
                </a:tc>
                <a:tc>
                  <a:txBody>
                    <a:bodyPr/>
                    <a:lstStyle/>
                    <a:p>
                      <a:pPr marL="0" marR="0" algn="ctr">
                        <a:lnSpc>
                          <a:spcPct val="115000"/>
                        </a:lnSpc>
                        <a:spcBef>
                          <a:spcPts val="0"/>
                        </a:spcBef>
                        <a:spcAft>
                          <a:spcPts val="0"/>
                        </a:spcAft>
                      </a:pPr>
                      <a:r>
                        <a:rPr lang="en-US" sz="1200">
                          <a:effectLst/>
                        </a:rPr>
                        <a:t>1-16</a:t>
                      </a:r>
                      <a:endParaRPr lang="en-US" sz="1200">
                        <a:effectLst/>
                        <a:latin typeface="Times New Roman"/>
                        <a:ea typeface="Calibri"/>
                      </a:endParaRPr>
                    </a:p>
                  </a:txBody>
                  <a:tcPr marL="68580" marR="68580" marT="0" marB="0"/>
                </a:tc>
                <a:tc>
                  <a:txBody>
                    <a:bodyPr/>
                    <a:lstStyle/>
                    <a:p>
                      <a:pPr marL="0" marR="0" algn="ctr">
                        <a:lnSpc>
                          <a:spcPct val="115000"/>
                        </a:lnSpc>
                        <a:spcBef>
                          <a:spcPts val="0"/>
                        </a:spcBef>
                        <a:spcAft>
                          <a:spcPts val="0"/>
                        </a:spcAft>
                      </a:pPr>
                      <a:r>
                        <a:rPr lang="en-US" sz="1200">
                          <a:effectLst/>
                        </a:rPr>
                        <a:t>14</a:t>
                      </a:r>
                      <a:endParaRPr lang="en-US" sz="1200">
                        <a:effectLst/>
                        <a:latin typeface="Times New Roman"/>
                        <a:ea typeface="Calibri"/>
                      </a:endParaRPr>
                    </a:p>
                  </a:txBody>
                  <a:tcPr marL="68580" marR="68580" marT="0" marB="0"/>
                </a:tc>
                <a:tc>
                  <a:txBody>
                    <a:bodyPr/>
                    <a:lstStyle/>
                    <a:p>
                      <a:pPr marL="0" marR="0" algn="ctr">
                        <a:lnSpc>
                          <a:spcPct val="115000"/>
                        </a:lnSpc>
                        <a:spcBef>
                          <a:spcPts val="0"/>
                        </a:spcBef>
                        <a:spcAft>
                          <a:spcPts val="0"/>
                        </a:spcAft>
                      </a:pPr>
                      <a:r>
                        <a:rPr lang="en-US" sz="1200" dirty="0">
                          <a:effectLst/>
                        </a:rPr>
                        <a:t>3-7</a:t>
                      </a:r>
                      <a:endParaRPr lang="en-US" sz="1200" dirty="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200" dirty="0">
                          <a:effectLst/>
                        </a:rPr>
                        <a:t>$100,000 </a:t>
                      </a:r>
                      <a:endParaRPr lang="en-US" sz="1200" dirty="0">
                        <a:effectLst/>
                        <a:latin typeface="Times New Roman"/>
                        <a:ea typeface="Calibri"/>
                      </a:endParaRPr>
                    </a:p>
                  </a:txBody>
                  <a:tcPr marL="68580" marR="68580" marT="0" marB="0">
                    <a:lnR w="28575" cap="flat" cmpd="sng" algn="ctr">
                      <a:solidFill>
                        <a:schemeClr val="bg1"/>
                      </a:solidFill>
                      <a:prstDash val="solid"/>
                      <a:round/>
                      <a:headEnd type="none" w="med" len="med"/>
                      <a:tailEnd type="none" w="med" len="med"/>
                    </a:lnR>
                  </a:tcPr>
                </a:tc>
              </a:tr>
              <a:tr h="495300">
                <a:tc>
                  <a:txBody>
                    <a:bodyPr/>
                    <a:lstStyle/>
                    <a:p>
                      <a:pPr marL="0" marR="0" algn="ctr">
                        <a:lnSpc>
                          <a:spcPct val="115000"/>
                        </a:lnSpc>
                        <a:spcBef>
                          <a:spcPts val="0"/>
                        </a:spcBef>
                        <a:spcAft>
                          <a:spcPts val="0"/>
                        </a:spcAft>
                      </a:pPr>
                      <a:r>
                        <a:rPr lang="en-US" sz="1200" dirty="0">
                          <a:solidFill>
                            <a:schemeClr val="tx1"/>
                          </a:solidFill>
                          <a:effectLst/>
                        </a:rPr>
                        <a:t>2004-08</a:t>
                      </a:r>
                    </a:p>
                    <a:p>
                      <a:pPr marL="0" marR="0" algn="ctr">
                        <a:lnSpc>
                          <a:spcPct val="115000"/>
                        </a:lnSpc>
                        <a:spcBef>
                          <a:spcPts val="0"/>
                        </a:spcBef>
                        <a:spcAft>
                          <a:spcPts val="0"/>
                        </a:spcAft>
                      </a:pPr>
                      <a:r>
                        <a:rPr lang="en-US" sz="1200" dirty="0">
                          <a:solidFill>
                            <a:schemeClr val="tx1"/>
                          </a:solidFill>
                          <a:effectLst/>
                        </a:rPr>
                        <a:t>(0)</a:t>
                      </a:r>
                      <a:endParaRPr lang="en-US" sz="1200" dirty="0">
                        <a:solidFill>
                          <a:schemeClr val="tx1"/>
                        </a:solidFill>
                        <a:effectLst/>
                        <a:latin typeface="Times New Roman"/>
                        <a:ea typeface="Calibri"/>
                      </a:endParaRPr>
                    </a:p>
                  </a:txBody>
                  <a:tcPr marL="68580" marR="68580" marT="0" marB="0">
                    <a:lnL w="28575" cap="flat" cmpd="sng" algn="ctr">
                      <a:solidFill>
                        <a:schemeClr val="bg1"/>
                      </a:solidFill>
                      <a:prstDash val="solid"/>
                      <a:round/>
                      <a:headEnd type="none" w="med" len="med"/>
                      <a:tailEnd type="none" w="med" len="med"/>
                    </a:lnL>
                    <a:solidFill>
                      <a:srgbClr val="FFCC00"/>
                    </a:solidFill>
                  </a:tcPr>
                </a:tc>
                <a:tc>
                  <a:txBody>
                    <a:bodyPr/>
                    <a:lstStyle/>
                    <a:p>
                      <a:pPr marL="0" marR="0">
                        <a:lnSpc>
                          <a:spcPct val="115000"/>
                        </a:lnSpc>
                        <a:spcBef>
                          <a:spcPts val="0"/>
                        </a:spcBef>
                        <a:spcAft>
                          <a:spcPts val="0"/>
                        </a:spcAft>
                      </a:pPr>
                      <a:r>
                        <a:rPr lang="en-US" sz="1200">
                          <a:effectLst/>
                        </a:rPr>
                        <a:t>Miami, Orlando, Jacksonville</a:t>
                      </a:r>
                      <a:endParaRPr lang="en-US" sz="12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200">
                          <a:effectLst/>
                        </a:rPr>
                        <a:t>MFF, OFF, GFF, NFF</a:t>
                      </a:r>
                      <a:endParaRPr lang="en-US" sz="1200">
                        <a:effectLst/>
                        <a:latin typeface="Times New Roman"/>
                        <a:ea typeface="Calibri"/>
                      </a:endParaRPr>
                    </a:p>
                  </a:txBody>
                  <a:tcPr marL="68580" marR="68580" marT="0" marB="0"/>
                </a:tc>
                <a:tc>
                  <a:txBody>
                    <a:bodyPr/>
                    <a:lstStyle/>
                    <a:p>
                      <a:pPr marL="0" marR="0" algn="ctr">
                        <a:lnSpc>
                          <a:spcPct val="115000"/>
                        </a:lnSpc>
                        <a:spcBef>
                          <a:spcPts val="0"/>
                        </a:spcBef>
                        <a:spcAft>
                          <a:spcPts val="0"/>
                        </a:spcAft>
                      </a:pPr>
                      <a:r>
                        <a:rPr lang="en-US" sz="1200" dirty="0">
                          <a:effectLst/>
                        </a:rPr>
                        <a:t>1-2</a:t>
                      </a:r>
                      <a:endParaRPr lang="en-US" sz="1200" dirty="0">
                        <a:effectLst/>
                        <a:latin typeface="Times New Roman"/>
                        <a:ea typeface="Calibri"/>
                      </a:endParaRPr>
                    </a:p>
                  </a:txBody>
                  <a:tcPr marL="68580" marR="68580" marT="0" marB="0"/>
                </a:tc>
                <a:tc>
                  <a:txBody>
                    <a:bodyPr/>
                    <a:lstStyle/>
                    <a:p>
                      <a:pPr marL="0" marR="0" algn="ctr">
                        <a:lnSpc>
                          <a:spcPct val="115000"/>
                        </a:lnSpc>
                        <a:spcBef>
                          <a:spcPts val="0"/>
                        </a:spcBef>
                        <a:spcAft>
                          <a:spcPts val="0"/>
                        </a:spcAft>
                      </a:pPr>
                      <a:r>
                        <a:rPr lang="en-US" sz="1200">
                          <a:effectLst/>
                        </a:rPr>
                        <a:t>9</a:t>
                      </a:r>
                      <a:endParaRPr lang="en-US" sz="1200">
                        <a:effectLst/>
                        <a:latin typeface="Times New Roman"/>
                        <a:ea typeface="Calibri"/>
                      </a:endParaRPr>
                    </a:p>
                  </a:txBody>
                  <a:tcPr marL="68580" marR="68580" marT="0" marB="0"/>
                </a:tc>
                <a:tc>
                  <a:txBody>
                    <a:bodyPr/>
                    <a:lstStyle/>
                    <a:p>
                      <a:pPr marL="0" marR="0" algn="ctr">
                        <a:lnSpc>
                          <a:spcPct val="115000"/>
                        </a:lnSpc>
                        <a:spcBef>
                          <a:spcPts val="0"/>
                        </a:spcBef>
                        <a:spcAft>
                          <a:spcPts val="0"/>
                        </a:spcAft>
                      </a:pPr>
                      <a:r>
                        <a:rPr lang="en-US" sz="1200" dirty="0">
                          <a:effectLst/>
                        </a:rPr>
                        <a:t>3</a:t>
                      </a:r>
                      <a:endParaRPr lang="en-US" sz="1200" dirty="0">
                        <a:effectLst/>
                        <a:latin typeface="Times New Roman"/>
                        <a:ea typeface="Calibri"/>
                      </a:endParaRPr>
                    </a:p>
                  </a:txBody>
                  <a:tcPr marL="68580" marR="68580" marT="0" marB="0"/>
                </a:tc>
                <a:tc>
                  <a:txBody>
                    <a:bodyPr/>
                    <a:lstStyle/>
                    <a:p>
                      <a:pPr marL="0" marR="0" algn="ctr">
                        <a:lnSpc>
                          <a:spcPct val="115000"/>
                        </a:lnSpc>
                        <a:spcBef>
                          <a:spcPts val="0"/>
                        </a:spcBef>
                        <a:spcAft>
                          <a:spcPts val="0"/>
                        </a:spcAft>
                      </a:pPr>
                      <a:r>
                        <a:rPr lang="en-US" sz="1200" dirty="0">
                          <a:effectLst/>
                        </a:rPr>
                        <a:t>---</a:t>
                      </a:r>
                      <a:endParaRPr lang="en-US" sz="1200" dirty="0">
                        <a:effectLst/>
                        <a:latin typeface="Times New Roman"/>
                        <a:ea typeface="Calibri"/>
                      </a:endParaRPr>
                    </a:p>
                  </a:txBody>
                  <a:tcPr marL="68580" marR="68580" marT="0" marB="0">
                    <a:lnR w="28575" cap="flat" cmpd="sng" algn="ctr">
                      <a:solidFill>
                        <a:schemeClr val="bg1"/>
                      </a:solidFill>
                      <a:prstDash val="solid"/>
                      <a:round/>
                      <a:headEnd type="none" w="med" len="med"/>
                      <a:tailEnd type="none" w="med" len="med"/>
                    </a:lnR>
                  </a:tcPr>
                </a:tc>
              </a:tr>
              <a:tr h="495300">
                <a:tc>
                  <a:txBody>
                    <a:bodyPr/>
                    <a:lstStyle/>
                    <a:p>
                      <a:pPr marL="0" marR="0" algn="ctr">
                        <a:lnSpc>
                          <a:spcPct val="115000"/>
                        </a:lnSpc>
                        <a:spcBef>
                          <a:spcPts val="0"/>
                        </a:spcBef>
                        <a:spcAft>
                          <a:spcPts val="0"/>
                        </a:spcAft>
                      </a:pPr>
                      <a:r>
                        <a:rPr lang="en-US" sz="1200" dirty="0">
                          <a:solidFill>
                            <a:schemeClr val="tx1"/>
                          </a:solidFill>
                          <a:effectLst/>
                        </a:rPr>
                        <a:t>2010-15</a:t>
                      </a:r>
                    </a:p>
                    <a:p>
                      <a:pPr marL="0" marR="0" algn="ctr">
                        <a:lnSpc>
                          <a:spcPct val="115000"/>
                        </a:lnSpc>
                        <a:spcBef>
                          <a:spcPts val="0"/>
                        </a:spcBef>
                        <a:spcAft>
                          <a:spcPts val="0"/>
                        </a:spcAft>
                      </a:pPr>
                      <a:r>
                        <a:rPr lang="en-US" sz="1200" dirty="0">
                          <a:solidFill>
                            <a:schemeClr val="tx1"/>
                          </a:solidFill>
                          <a:effectLst/>
                        </a:rPr>
                        <a:t>(3)</a:t>
                      </a:r>
                      <a:endParaRPr lang="en-US" sz="1200" dirty="0">
                        <a:solidFill>
                          <a:schemeClr val="tx1"/>
                        </a:solidFill>
                        <a:effectLst/>
                        <a:latin typeface="Times New Roman"/>
                        <a:ea typeface="Calibri"/>
                      </a:endParaRPr>
                    </a:p>
                  </a:txBody>
                  <a:tcPr marL="68580" marR="68580" marT="0" marB="0">
                    <a:lnL w="28575" cap="flat" cmpd="sng" algn="ctr">
                      <a:solidFill>
                        <a:schemeClr val="bg1"/>
                      </a:solidFill>
                      <a:prstDash val="solid"/>
                      <a:round/>
                      <a:headEnd type="none" w="med" len="med"/>
                      <a:tailEnd type="none" w="med" len="med"/>
                    </a:lnL>
                    <a:solidFill>
                      <a:srgbClr val="FFCC00"/>
                    </a:solidFill>
                  </a:tcPr>
                </a:tc>
                <a:tc>
                  <a:txBody>
                    <a:bodyPr/>
                    <a:lstStyle/>
                    <a:p>
                      <a:pPr marL="0" marR="0">
                        <a:lnSpc>
                          <a:spcPct val="115000"/>
                        </a:lnSpc>
                        <a:spcBef>
                          <a:spcPts val="0"/>
                        </a:spcBef>
                        <a:spcAft>
                          <a:spcPts val="0"/>
                        </a:spcAft>
                      </a:pPr>
                      <a:r>
                        <a:rPr lang="en-US" sz="1200" dirty="0">
                          <a:effectLst/>
                        </a:rPr>
                        <a:t>Miami, Tampa, Orlando</a:t>
                      </a:r>
                      <a:endParaRPr lang="en-US" sz="1200" dirty="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200">
                          <a:effectLst/>
                        </a:rPr>
                        <a:t>MFF, OFF, GFF, PFF</a:t>
                      </a:r>
                      <a:endParaRPr lang="en-US" sz="1200">
                        <a:effectLst/>
                        <a:latin typeface="Times New Roman"/>
                        <a:ea typeface="Calibri"/>
                      </a:endParaRPr>
                    </a:p>
                  </a:txBody>
                  <a:tcPr marL="68580" marR="68580" marT="0" marB="0"/>
                </a:tc>
                <a:tc>
                  <a:txBody>
                    <a:bodyPr/>
                    <a:lstStyle/>
                    <a:p>
                      <a:pPr marL="0" marR="0" algn="ctr">
                        <a:lnSpc>
                          <a:spcPct val="115000"/>
                        </a:lnSpc>
                        <a:spcBef>
                          <a:spcPts val="0"/>
                        </a:spcBef>
                        <a:spcAft>
                          <a:spcPts val="0"/>
                        </a:spcAft>
                      </a:pPr>
                      <a:r>
                        <a:rPr lang="en-US" sz="1200">
                          <a:effectLst/>
                        </a:rPr>
                        <a:t>1-159</a:t>
                      </a:r>
                      <a:endParaRPr lang="en-US" sz="1200">
                        <a:effectLst/>
                        <a:latin typeface="Times New Roman"/>
                        <a:ea typeface="Calibri"/>
                      </a:endParaRPr>
                    </a:p>
                  </a:txBody>
                  <a:tcPr marL="68580" marR="68580" marT="0" marB="0"/>
                </a:tc>
                <a:tc>
                  <a:txBody>
                    <a:bodyPr/>
                    <a:lstStyle/>
                    <a:p>
                      <a:pPr marL="0" marR="0" algn="ctr">
                        <a:lnSpc>
                          <a:spcPct val="115000"/>
                        </a:lnSpc>
                        <a:spcBef>
                          <a:spcPts val="0"/>
                        </a:spcBef>
                        <a:spcAft>
                          <a:spcPts val="0"/>
                        </a:spcAft>
                      </a:pPr>
                      <a:r>
                        <a:rPr lang="en-US" sz="1200" dirty="0">
                          <a:effectLst/>
                        </a:rPr>
                        <a:t>8</a:t>
                      </a:r>
                      <a:endParaRPr lang="en-US" sz="1200" dirty="0">
                        <a:effectLst/>
                        <a:latin typeface="Times New Roman"/>
                        <a:ea typeface="Calibri"/>
                      </a:endParaRPr>
                    </a:p>
                  </a:txBody>
                  <a:tcPr marL="68580" marR="68580" marT="0" marB="0"/>
                </a:tc>
                <a:tc>
                  <a:txBody>
                    <a:bodyPr/>
                    <a:lstStyle/>
                    <a:p>
                      <a:pPr marL="0" marR="0" algn="ctr">
                        <a:lnSpc>
                          <a:spcPct val="115000"/>
                        </a:lnSpc>
                        <a:spcBef>
                          <a:spcPts val="0"/>
                        </a:spcBef>
                        <a:spcAft>
                          <a:spcPts val="0"/>
                        </a:spcAft>
                      </a:pPr>
                      <a:r>
                        <a:rPr lang="en-US" sz="1200" dirty="0">
                          <a:effectLst/>
                        </a:rPr>
                        <a:t>3-6</a:t>
                      </a:r>
                      <a:endParaRPr lang="en-US" sz="1200" dirty="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200" dirty="0">
                          <a:effectLst/>
                        </a:rPr>
                        <a:t>$801,000-3.5 </a:t>
                      </a:r>
                      <a:r>
                        <a:rPr lang="en-US" sz="1200" dirty="0" smtClean="0">
                          <a:effectLst/>
                        </a:rPr>
                        <a:t>million</a:t>
                      </a:r>
                      <a:endParaRPr lang="en-US" sz="1200" dirty="0">
                        <a:effectLst/>
                        <a:latin typeface="Times New Roman"/>
                        <a:ea typeface="Calibri"/>
                      </a:endParaRPr>
                    </a:p>
                  </a:txBody>
                  <a:tcPr marL="68580" marR="68580" marT="0" marB="0">
                    <a:lnR w="28575" cap="flat" cmpd="sng" algn="ctr">
                      <a:solidFill>
                        <a:schemeClr val="bg1"/>
                      </a:solidFill>
                      <a:prstDash val="solid"/>
                      <a:round/>
                      <a:headEnd type="none" w="med" len="med"/>
                      <a:tailEnd type="none" w="med" len="med"/>
                    </a:lnR>
                  </a:tcPr>
                </a:tc>
              </a:tr>
              <a:tr h="239582">
                <a:tc>
                  <a:txBody>
                    <a:bodyPr/>
                    <a:lstStyle/>
                    <a:p>
                      <a:pPr marL="0" marR="0" algn="ctr">
                        <a:lnSpc>
                          <a:spcPct val="115000"/>
                        </a:lnSpc>
                        <a:spcBef>
                          <a:spcPts val="0"/>
                        </a:spcBef>
                        <a:spcAft>
                          <a:spcPts val="0"/>
                        </a:spcAft>
                      </a:pPr>
                      <a:r>
                        <a:rPr lang="en-US" sz="1200" dirty="0">
                          <a:solidFill>
                            <a:schemeClr val="tx1"/>
                          </a:solidFill>
                          <a:effectLst/>
                        </a:rPr>
                        <a:t>2016</a:t>
                      </a:r>
                      <a:endParaRPr lang="en-US" sz="1200" dirty="0">
                        <a:solidFill>
                          <a:schemeClr val="tx1"/>
                        </a:solidFill>
                        <a:effectLst/>
                        <a:latin typeface="Times New Roman"/>
                        <a:ea typeface="Calibri"/>
                      </a:endParaRPr>
                    </a:p>
                  </a:txBody>
                  <a:tcPr marL="68580" marR="68580" marT="0" marB="0">
                    <a:lnL w="28575" cap="flat" cmpd="sng" algn="ctr">
                      <a:solidFill>
                        <a:schemeClr val="bg1"/>
                      </a:solidFill>
                      <a:prstDash val="solid"/>
                      <a:round/>
                      <a:headEnd type="none" w="med" len="med"/>
                      <a:tailEnd type="none" w="med" len="med"/>
                    </a:lnL>
                    <a:solidFill>
                      <a:srgbClr val="FFCC00"/>
                    </a:solidFill>
                  </a:tcPr>
                </a:tc>
                <a:tc>
                  <a:txBody>
                    <a:bodyPr/>
                    <a:lstStyle/>
                    <a:p>
                      <a:pPr marL="0" marR="0">
                        <a:lnSpc>
                          <a:spcPct val="115000"/>
                        </a:lnSpc>
                        <a:spcBef>
                          <a:spcPts val="0"/>
                        </a:spcBef>
                        <a:spcAft>
                          <a:spcPts val="0"/>
                        </a:spcAft>
                      </a:pPr>
                      <a:r>
                        <a:rPr lang="en-US" sz="1200">
                          <a:effectLst/>
                        </a:rPr>
                        <a:t>St. Petersburg</a:t>
                      </a:r>
                      <a:endParaRPr lang="en-US" sz="12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200">
                          <a:effectLst/>
                        </a:rPr>
                        <a:t>OFF</a:t>
                      </a:r>
                      <a:endParaRPr lang="en-US" sz="1200">
                        <a:effectLst/>
                        <a:latin typeface="Times New Roman"/>
                        <a:ea typeface="Calibri"/>
                      </a:endParaRPr>
                    </a:p>
                  </a:txBody>
                  <a:tcPr marL="68580" marR="68580" marT="0" marB="0"/>
                </a:tc>
                <a:tc>
                  <a:txBody>
                    <a:bodyPr/>
                    <a:lstStyle/>
                    <a:p>
                      <a:pPr marL="0" marR="0" algn="ctr">
                        <a:lnSpc>
                          <a:spcPct val="115000"/>
                        </a:lnSpc>
                        <a:spcBef>
                          <a:spcPts val="0"/>
                        </a:spcBef>
                        <a:spcAft>
                          <a:spcPts val="0"/>
                        </a:spcAft>
                      </a:pPr>
                      <a:r>
                        <a:rPr lang="en-US" sz="1200">
                          <a:effectLst/>
                        </a:rPr>
                        <a:t>1</a:t>
                      </a:r>
                      <a:endParaRPr lang="en-US" sz="1200">
                        <a:effectLst/>
                        <a:latin typeface="Times New Roman"/>
                        <a:ea typeface="Calibri"/>
                      </a:endParaRPr>
                    </a:p>
                  </a:txBody>
                  <a:tcPr marL="68580" marR="68580" marT="0" marB="0"/>
                </a:tc>
                <a:tc>
                  <a:txBody>
                    <a:bodyPr/>
                    <a:lstStyle/>
                    <a:p>
                      <a:pPr marL="0" marR="0" algn="ctr">
                        <a:lnSpc>
                          <a:spcPct val="115000"/>
                        </a:lnSpc>
                        <a:spcBef>
                          <a:spcPts val="0"/>
                        </a:spcBef>
                        <a:spcAft>
                          <a:spcPts val="0"/>
                        </a:spcAft>
                      </a:pPr>
                      <a:r>
                        <a:rPr lang="en-US" sz="1200">
                          <a:effectLst/>
                        </a:rPr>
                        <a:t>1</a:t>
                      </a:r>
                      <a:endParaRPr lang="en-US" sz="1200">
                        <a:effectLst/>
                        <a:latin typeface="Times New Roman"/>
                        <a:ea typeface="Calibri"/>
                      </a:endParaRPr>
                    </a:p>
                  </a:txBody>
                  <a:tcPr marL="68580" marR="68580" marT="0" marB="0"/>
                </a:tc>
                <a:tc>
                  <a:txBody>
                    <a:bodyPr/>
                    <a:lstStyle/>
                    <a:p>
                      <a:pPr marL="0" marR="0" algn="ctr">
                        <a:lnSpc>
                          <a:spcPct val="115000"/>
                        </a:lnSpc>
                        <a:spcBef>
                          <a:spcPts val="0"/>
                        </a:spcBef>
                        <a:spcAft>
                          <a:spcPts val="0"/>
                        </a:spcAft>
                      </a:pPr>
                      <a:r>
                        <a:rPr lang="en-US" sz="1200">
                          <a:effectLst/>
                        </a:rPr>
                        <a:t>---</a:t>
                      </a:r>
                      <a:endParaRPr lang="en-US" sz="1200">
                        <a:effectLst/>
                        <a:latin typeface="Times New Roman"/>
                        <a:ea typeface="Calibri"/>
                      </a:endParaRPr>
                    </a:p>
                  </a:txBody>
                  <a:tcPr marL="68580" marR="68580" marT="0" marB="0"/>
                </a:tc>
                <a:tc>
                  <a:txBody>
                    <a:bodyPr/>
                    <a:lstStyle/>
                    <a:p>
                      <a:pPr marL="0" marR="0" algn="ctr">
                        <a:lnSpc>
                          <a:spcPct val="115000"/>
                        </a:lnSpc>
                        <a:spcBef>
                          <a:spcPts val="0"/>
                        </a:spcBef>
                        <a:spcAft>
                          <a:spcPts val="0"/>
                        </a:spcAft>
                      </a:pPr>
                      <a:r>
                        <a:rPr lang="en-US" sz="1200" dirty="0">
                          <a:effectLst/>
                        </a:rPr>
                        <a:t>---</a:t>
                      </a:r>
                      <a:endParaRPr lang="en-US" sz="1200" dirty="0">
                        <a:effectLst/>
                        <a:latin typeface="Times New Roman"/>
                        <a:ea typeface="Calibri"/>
                      </a:endParaRPr>
                    </a:p>
                  </a:txBody>
                  <a:tcPr marL="68580" marR="68580" marT="0" marB="0">
                    <a:lnR w="28575" cap="flat" cmpd="sng" algn="ctr">
                      <a:solidFill>
                        <a:schemeClr val="bg1"/>
                      </a:solidFill>
                      <a:prstDash val="solid"/>
                      <a:round/>
                      <a:headEnd type="none" w="med" len="med"/>
                      <a:tailEnd type="none" w="med" len="med"/>
                    </a:lnR>
                  </a:tcPr>
                </a:tc>
              </a:tr>
              <a:tr h="239582">
                <a:tc gridSpan="7">
                  <a:txBody>
                    <a:bodyPr/>
                    <a:lstStyle/>
                    <a:p>
                      <a:pPr marL="0" marR="0">
                        <a:lnSpc>
                          <a:spcPct val="115000"/>
                        </a:lnSpc>
                        <a:spcBef>
                          <a:spcPts val="0"/>
                        </a:spcBef>
                        <a:spcAft>
                          <a:spcPts val="0"/>
                        </a:spcAft>
                      </a:pPr>
                      <a:r>
                        <a:rPr lang="en-US" sz="1200" dirty="0" smtClean="0">
                          <a:solidFill>
                            <a:schemeClr val="tx1"/>
                          </a:solidFill>
                          <a:effectLst/>
                        </a:rPr>
                        <a:t> 16 </a:t>
                      </a:r>
                      <a:r>
                        <a:rPr lang="en-US" sz="1200" dirty="0">
                          <a:solidFill>
                            <a:schemeClr val="tx1"/>
                          </a:solidFill>
                          <a:effectLst/>
                        </a:rPr>
                        <a:t>Eradication campaigns                                                                    </a:t>
                      </a:r>
                      <a:r>
                        <a:rPr lang="en-US" sz="1200" dirty="0" smtClean="0">
                          <a:solidFill>
                            <a:schemeClr val="tx1"/>
                          </a:solidFill>
                          <a:effectLst/>
                        </a:rPr>
                        <a:t>                              Total        </a:t>
                      </a:r>
                      <a:r>
                        <a:rPr lang="en-US" sz="1200" dirty="0">
                          <a:solidFill>
                            <a:schemeClr val="tx1"/>
                          </a:solidFill>
                          <a:effectLst/>
                        </a:rPr>
                        <a:t>$68.8 </a:t>
                      </a:r>
                      <a:r>
                        <a:rPr lang="en-US" sz="1200" dirty="0" smtClean="0">
                          <a:solidFill>
                            <a:schemeClr val="tx1"/>
                          </a:solidFill>
                          <a:effectLst/>
                        </a:rPr>
                        <a:t>million</a:t>
                      </a:r>
                      <a:endParaRPr lang="en-US" sz="1200" dirty="0">
                        <a:solidFill>
                          <a:schemeClr val="tx1"/>
                        </a:solidFill>
                        <a:effectLst/>
                        <a:latin typeface="Times New Roman"/>
                        <a:ea typeface="Calibri"/>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00DA6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16627232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b="1" dirty="0" smtClean="0">
                <a:solidFill>
                  <a:srgbClr val="00FF00"/>
                </a:solidFill>
                <a:effectLst>
                  <a:outerShdw blurRad="38100" dist="38100" dir="2700000" algn="tl">
                    <a:srgbClr val="000000">
                      <a:alpha val="43137"/>
                    </a:srgbClr>
                  </a:outerShdw>
                </a:effectLst>
                <a:latin typeface="Lucida Bright" panose="02040602050505020304" pitchFamily="18" charset="0"/>
              </a:rPr>
              <a:t>Cost of Fruit Fly Invasions</a:t>
            </a:r>
            <a:endParaRPr lang="en-US" sz="4000" b="1" dirty="0">
              <a:solidFill>
                <a:srgbClr val="00FF00"/>
              </a:solidFill>
              <a:effectLst>
                <a:outerShdw blurRad="38100" dist="38100" dir="2700000" algn="tl">
                  <a:srgbClr val="000000">
                    <a:alpha val="43137"/>
                  </a:srgbClr>
                </a:outerShdw>
              </a:effectLst>
              <a:latin typeface="Lucida Bright" panose="02040602050505020304" pitchFamily="18" charset="0"/>
            </a:endParaRPr>
          </a:p>
        </p:txBody>
      </p:sp>
      <p:sp>
        <p:nvSpPr>
          <p:cNvPr id="3" name="Rectangle 2"/>
          <p:cNvSpPr/>
          <p:nvPr/>
        </p:nvSpPr>
        <p:spPr>
          <a:xfrm>
            <a:off x="533400" y="3657600"/>
            <a:ext cx="8077200" cy="2677656"/>
          </a:xfrm>
          <a:prstGeom prst="rect">
            <a:avLst/>
          </a:prstGeom>
          <a:ln>
            <a:solidFill>
              <a:srgbClr val="FFCC00"/>
            </a:solidFill>
          </a:ln>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Lucida Bright" panose="02040602050505020304" pitchFamily="18" charset="0"/>
              </a:rPr>
              <a:t>The medfly invaded Florida first in 1929 and later in 1956, 1962, 1963, 1967, 1981, 1990, 1997, 1998, 2010 (Thomas et al. 2010), each time followed by eradication and continued surveillance and suppression. Eradication of a single outbreak in the Tampa Bay area in 1997 cost $25 million (Szyniszewska 2013)</a:t>
            </a:r>
          </a:p>
        </p:txBody>
      </p:sp>
      <p:sp>
        <p:nvSpPr>
          <p:cNvPr id="5" name="TextBox 4"/>
          <p:cNvSpPr txBox="1"/>
          <p:nvPr/>
        </p:nvSpPr>
        <p:spPr>
          <a:xfrm>
            <a:off x="533400" y="1098384"/>
            <a:ext cx="8077200" cy="2308324"/>
          </a:xfrm>
          <a:prstGeom prst="rect">
            <a:avLst/>
          </a:prstGeom>
          <a:noFill/>
          <a:ln>
            <a:solidFill>
              <a:srgbClr val="FFCC00"/>
            </a:solidFill>
          </a:ln>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latin typeface="Lucida Bright" panose="02040602050505020304" pitchFamily="18" charset="0"/>
              </a:rPr>
              <a:t>The 2015 oriental fruit fly invasion in Miami-Dade </a:t>
            </a:r>
            <a:r>
              <a:rPr lang="en-US" sz="2400" dirty="0">
                <a:solidFill>
                  <a:schemeClr val="bg1"/>
                </a:solidFill>
                <a:effectLst>
                  <a:outerShdw blurRad="38100" dist="38100" dir="2700000" algn="tl">
                    <a:srgbClr val="000000">
                      <a:alpha val="43137"/>
                    </a:srgbClr>
                  </a:outerShdw>
                </a:effectLst>
                <a:latin typeface="Lucida Bright" panose="02040602050505020304" pitchFamily="18" charset="0"/>
              </a:rPr>
              <a:t>County </a:t>
            </a:r>
            <a:r>
              <a:rPr lang="en-US" sz="2400" dirty="0" smtClean="0">
                <a:solidFill>
                  <a:schemeClr val="bg1"/>
                </a:solidFill>
                <a:effectLst>
                  <a:outerShdw blurRad="38100" dist="38100" dir="2700000" algn="tl">
                    <a:srgbClr val="000000">
                      <a:alpha val="43137"/>
                    </a:srgbClr>
                  </a:outerShdw>
                </a:effectLst>
                <a:latin typeface="Lucida Bright" panose="02040602050505020304" pitchFamily="18" charset="0"/>
              </a:rPr>
              <a:t>in 2015 cost $3.5 million  for eradication but the total </a:t>
            </a:r>
            <a:r>
              <a:rPr lang="en-US" sz="2400" dirty="0">
                <a:solidFill>
                  <a:schemeClr val="bg1"/>
                </a:solidFill>
                <a:effectLst>
                  <a:outerShdw blurRad="38100" dist="38100" dir="2700000" algn="tl">
                    <a:srgbClr val="000000">
                      <a:alpha val="43137"/>
                    </a:srgbClr>
                  </a:outerShdw>
                </a:effectLst>
                <a:latin typeface="Lucida Bright" panose="02040602050505020304" pitchFamily="18" charset="0"/>
              </a:rPr>
              <a:t>regional impact was estimated at $10.2 million </a:t>
            </a:r>
            <a:r>
              <a:rPr lang="en-US" sz="2400" dirty="0" smtClean="0">
                <a:solidFill>
                  <a:schemeClr val="bg1"/>
                </a:solidFill>
                <a:effectLst>
                  <a:outerShdw blurRad="38100" dist="38100" dir="2700000" algn="tl">
                    <a:srgbClr val="000000">
                      <a:alpha val="43137"/>
                    </a:srgbClr>
                  </a:outerShdw>
                </a:effectLst>
                <a:latin typeface="Lucida Bright" panose="02040602050505020304" pitchFamily="18" charset="0"/>
              </a:rPr>
              <a:t> (</a:t>
            </a:r>
            <a:r>
              <a:rPr lang="en-US" sz="2400" dirty="0">
                <a:solidFill>
                  <a:schemeClr val="bg1"/>
                </a:solidFill>
                <a:effectLst>
                  <a:outerShdw blurRad="38100" dist="38100" dir="2700000" algn="tl">
                    <a:srgbClr val="000000">
                      <a:alpha val="43137"/>
                    </a:srgbClr>
                  </a:outerShdw>
                </a:effectLst>
                <a:latin typeface="Lucida Bright" panose="02040602050505020304" pitchFamily="18" charset="0"/>
              </a:rPr>
              <a:t>grower direct loss </a:t>
            </a:r>
            <a:r>
              <a:rPr lang="en-US" sz="2400" dirty="0" smtClean="0">
                <a:solidFill>
                  <a:schemeClr val="bg1"/>
                </a:solidFill>
                <a:effectLst>
                  <a:outerShdw blurRad="38100" dist="38100" dir="2700000" algn="tl">
                    <a:srgbClr val="000000">
                      <a:alpha val="43137"/>
                    </a:srgbClr>
                  </a:outerShdw>
                </a:effectLst>
                <a:latin typeface="Lucida Bright" panose="02040602050505020304" pitchFamily="18" charset="0"/>
              </a:rPr>
              <a:t> </a:t>
            </a:r>
            <a:r>
              <a:rPr lang="en-US" sz="2400" dirty="0">
                <a:solidFill>
                  <a:schemeClr val="bg1"/>
                </a:solidFill>
                <a:effectLst>
                  <a:outerShdw blurRad="38100" dist="38100" dir="2700000" algn="tl">
                    <a:srgbClr val="000000">
                      <a:alpha val="43137"/>
                    </a:srgbClr>
                  </a:outerShdw>
                </a:effectLst>
                <a:latin typeface="Lucida Bright" panose="02040602050505020304" pitchFamily="18" charset="0"/>
              </a:rPr>
              <a:t>$</a:t>
            </a:r>
            <a:r>
              <a:rPr lang="en-US" sz="2400" dirty="0" smtClean="0">
                <a:solidFill>
                  <a:schemeClr val="bg1"/>
                </a:solidFill>
                <a:effectLst>
                  <a:outerShdw blurRad="38100" dist="38100" dir="2700000" algn="tl">
                    <a:srgbClr val="000000">
                      <a:alpha val="43137"/>
                    </a:srgbClr>
                  </a:outerShdw>
                </a:effectLst>
                <a:latin typeface="Lucida Bright" panose="02040602050505020304" pitchFamily="18" charset="0"/>
              </a:rPr>
              <a:t>4.1 million, government agencies spent $16 million, </a:t>
            </a:r>
            <a:r>
              <a:rPr lang="en-US" sz="2400" dirty="0">
                <a:solidFill>
                  <a:schemeClr val="bg1"/>
                </a:solidFill>
                <a:effectLst>
                  <a:outerShdw blurRad="38100" dist="38100" dir="2700000" algn="tl">
                    <a:srgbClr val="000000">
                      <a:alpha val="43137"/>
                    </a:srgbClr>
                  </a:outerShdw>
                </a:effectLst>
                <a:latin typeface="Lucida Bright" panose="02040602050505020304" pitchFamily="18" charset="0"/>
              </a:rPr>
              <a:t>$19,506 per </a:t>
            </a:r>
            <a:r>
              <a:rPr lang="en-US" sz="2400" dirty="0" smtClean="0">
                <a:solidFill>
                  <a:schemeClr val="bg1"/>
                </a:solidFill>
                <a:effectLst>
                  <a:outerShdw blurRad="38100" dist="38100" dir="2700000" algn="tl">
                    <a:srgbClr val="000000">
                      <a:alpha val="43137"/>
                    </a:srgbClr>
                  </a:outerShdw>
                </a:effectLst>
                <a:latin typeface="Lucida Bright" panose="02040602050505020304" pitchFamily="18" charset="0"/>
              </a:rPr>
              <a:t>day!)  (Alvarez </a:t>
            </a:r>
            <a:r>
              <a:rPr lang="en-US" sz="2400" dirty="0">
                <a:solidFill>
                  <a:schemeClr val="bg1"/>
                </a:solidFill>
                <a:effectLst>
                  <a:outerShdw blurRad="38100" dist="38100" dir="2700000" algn="tl">
                    <a:srgbClr val="000000">
                      <a:alpha val="43137"/>
                    </a:srgbClr>
                  </a:outerShdw>
                </a:effectLst>
                <a:latin typeface="Lucida Bright" panose="02040602050505020304" pitchFamily="18" charset="0"/>
              </a:rPr>
              <a:t>et al. </a:t>
            </a:r>
            <a:r>
              <a:rPr lang="en-US" sz="2400" dirty="0" smtClean="0">
                <a:solidFill>
                  <a:schemeClr val="bg1"/>
                </a:solidFill>
                <a:effectLst>
                  <a:outerShdw blurRad="38100" dist="38100" dir="2700000" algn="tl">
                    <a:srgbClr val="000000">
                      <a:alpha val="43137"/>
                    </a:srgbClr>
                  </a:outerShdw>
                </a:effectLst>
                <a:latin typeface="Lucida Bright" panose="02040602050505020304" pitchFamily="18" charset="0"/>
              </a:rPr>
              <a:t>2016)</a:t>
            </a:r>
            <a:endParaRPr lang="en-US" sz="2400" dirty="0">
              <a:solidFill>
                <a:schemeClr val="bg1"/>
              </a:solidFill>
              <a:effectLst>
                <a:outerShdw blurRad="38100" dist="38100" dir="2700000" algn="tl">
                  <a:srgbClr val="000000">
                    <a:alpha val="43137"/>
                  </a:srgbClr>
                </a:outerShdw>
              </a:effectLst>
              <a:latin typeface="Lucida Bright" panose="02040602050505020304" pitchFamily="18" charset="0"/>
            </a:endParaRPr>
          </a:p>
        </p:txBody>
      </p:sp>
    </p:spTree>
    <p:extLst>
      <p:ext uri="{BB962C8B-B14F-4D97-AF65-F5344CB8AC3E}">
        <p14:creationId xmlns:p14="http://schemas.microsoft.com/office/powerpoint/2010/main" val="9921636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944" y="390293"/>
            <a:ext cx="8030112"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96000" y="6096000"/>
            <a:ext cx="2514600" cy="369332"/>
          </a:xfrm>
          <a:prstGeom prst="rect">
            <a:avLst/>
          </a:prstGeom>
          <a:noFill/>
        </p:spPr>
        <p:txBody>
          <a:bodyPr wrap="square" rtlCol="0">
            <a:spAutoFit/>
          </a:bodyPr>
          <a:lstStyle/>
          <a:p>
            <a:r>
              <a:rPr lang="en-US" dirty="0" smtClean="0">
                <a:latin typeface="Lucida Bright" panose="02040602050505020304" pitchFamily="18" charset="0"/>
              </a:rPr>
              <a:t>Thomas et al. 2010</a:t>
            </a:r>
            <a:endParaRPr lang="en-US" dirty="0">
              <a:latin typeface="Lucida Bright" panose="02040602050505020304" pitchFamily="18" charset="0"/>
            </a:endParaRPr>
          </a:p>
        </p:txBody>
      </p:sp>
    </p:spTree>
    <p:extLst>
      <p:ext uri="{BB962C8B-B14F-4D97-AF65-F5344CB8AC3E}">
        <p14:creationId xmlns:p14="http://schemas.microsoft.com/office/powerpoint/2010/main" val="5744361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3886200" y="3645932"/>
            <a:ext cx="2057400" cy="1840468"/>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317"/>
          <a:stretch/>
        </p:blipFill>
        <p:spPr bwMode="auto">
          <a:xfrm>
            <a:off x="6400801" y="2558382"/>
            <a:ext cx="2238375" cy="3304010"/>
          </a:xfrm>
          <a:prstGeom prst="rect">
            <a:avLst/>
          </a:prstGeom>
          <a:noFill/>
          <a:ln w="127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143659"/>
            <a:ext cx="2743200" cy="2057400"/>
          </a:xfrm>
          <a:prstGeom prst="rect">
            <a:avLst/>
          </a:prstGeom>
          <a:noFill/>
          <a:ln w="127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2209800" y="152400"/>
            <a:ext cx="4953000" cy="707886"/>
          </a:xfrm>
          <a:prstGeom prst="rect">
            <a:avLst/>
          </a:prstGeom>
          <a:noFill/>
        </p:spPr>
        <p:txBody>
          <a:bodyPr wrap="square" rtlCol="0">
            <a:spAutoFit/>
          </a:bodyPr>
          <a:lstStyle/>
          <a:p>
            <a:r>
              <a:rPr lang="en-US" sz="4000" b="1" dirty="0" smtClean="0">
                <a:solidFill>
                  <a:srgbClr val="00FF00"/>
                </a:solidFill>
                <a:effectLst>
                  <a:outerShdw blurRad="38100" dist="38100" dir="2700000" algn="tl">
                    <a:srgbClr val="000000">
                      <a:alpha val="43137"/>
                    </a:srgbClr>
                  </a:outerShdw>
                </a:effectLst>
                <a:latin typeface="Lucida Bright" panose="02040602050505020304" pitchFamily="18" charset="0"/>
              </a:rPr>
              <a:t>Current Situation</a:t>
            </a:r>
            <a:endParaRPr lang="en-US" sz="4000" b="1" dirty="0">
              <a:solidFill>
                <a:srgbClr val="00FF00"/>
              </a:solidFill>
              <a:effectLst>
                <a:outerShdw blurRad="38100" dist="38100" dir="2700000" algn="tl">
                  <a:srgbClr val="000000">
                    <a:alpha val="43137"/>
                  </a:srgbClr>
                </a:outerShdw>
              </a:effectLst>
              <a:latin typeface="Lucida Bright" panose="02040602050505020304" pitchFamily="18" charset="0"/>
            </a:endParaRPr>
          </a:p>
        </p:txBody>
      </p:sp>
      <p:sp>
        <p:nvSpPr>
          <p:cNvPr id="3" name="TextBox 2"/>
          <p:cNvSpPr txBox="1"/>
          <p:nvPr/>
        </p:nvSpPr>
        <p:spPr>
          <a:xfrm>
            <a:off x="1066801" y="1067801"/>
            <a:ext cx="7162799" cy="1200329"/>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Lucida Bright" panose="02040602050505020304" pitchFamily="18" charset="0"/>
              </a:rPr>
              <a:t>Over the past 30 years, new species have been added to </a:t>
            </a:r>
            <a:r>
              <a:rPr lang="en-US" sz="2400" dirty="0" smtClean="0">
                <a:solidFill>
                  <a:schemeClr val="bg1"/>
                </a:solidFill>
                <a:effectLst>
                  <a:outerShdw blurRad="38100" dist="38100" dir="2700000" algn="tl">
                    <a:srgbClr val="000000">
                      <a:alpha val="43137"/>
                    </a:srgbClr>
                  </a:outerShdw>
                </a:effectLst>
                <a:latin typeface="Lucida Bright" panose="02040602050505020304" pitchFamily="18" charset="0"/>
              </a:rPr>
              <a:t>Florida’s </a:t>
            </a:r>
            <a:r>
              <a:rPr lang="en-US" sz="2400" dirty="0">
                <a:solidFill>
                  <a:schemeClr val="bg1"/>
                </a:solidFill>
                <a:effectLst>
                  <a:outerShdw blurRad="38100" dist="38100" dir="2700000" algn="tl">
                    <a:srgbClr val="000000">
                      <a:alpha val="43137"/>
                    </a:srgbClr>
                  </a:outerShdw>
                </a:effectLst>
                <a:latin typeface="Lucida Bright" panose="02040602050505020304" pitchFamily="18" charset="0"/>
              </a:rPr>
              <a:t>fauna at a rate of about one per </a:t>
            </a:r>
            <a:r>
              <a:rPr lang="en-US" sz="2400" dirty="0" smtClean="0">
                <a:solidFill>
                  <a:schemeClr val="bg1"/>
                </a:solidFill>
                <a:effectLst>
                  <a:outerShdw blurRad="38100" dist="38100" dir="2700000" algn="tl">
                    <a:srgbClr val="000000">
                      <a:alpha val="43137"/>
                    </a:srgbClr>
                  </a:outerShdw>
                </a:effectLst>
                <a:latin typeface="Lucida Bright" panose="02040602050505020304" pitchFamily="18" charset="0"/>
              </a:rPr>
              <a:t>month (Frank and McCoy 1992). </a:t>
            </a:r>
            <a:endParaRPr lang="en-US" sz="2400" dirty="0">
              <a:solidFill>
                <a:schemeClr val="bg1"/>
              </a:solidFill>
              <a:effectLst>
                <a:outerShdw blurRad="38100" dist="38100" dir="2700000" algn="tl">
                  <a:srgbClr val="000000">
                    <a:alpha val="43137"/>
                  </a:srgbClr>
                </a:outerShdw>
              </a:effectLst>
              <a:latin typeface="Lucida Bright" panose="02040602050505020304" pitchFamily="18" charset="0"/>
            </a:endParaRPr>
          </a:p>
        </p:txBody>
      </p:sp>
      <p:sp>
        <p:nvSpPr>
          <p:cNvPr id="4" name="TextBox 3"/>
          <p:cNvSpPr txBox="1"/>
          <p:nvPr/>
        </p:nvSpPr>
        <p:spPr>
          <a:xfrm>
            <a:off x="1295400" y="2743201"/>
            <a:ext cx="6781800" cy="830997"/>
          </a:xfrm>
          <a:prstGeom prst="rect">
            <a:avLst/>
          </a:prstGeom>
          <a:no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latin typeface="Lucida Bright" panose="02040602050505020304" pitchFamily="18" charset="0"/>
              </a:rPr>
              <a:t>What will it take to stop</a:t>
            </a:r>
          </a:p>
          <a:p>
            <a:r>
              <a:rPr lang="en-US" sz="2400" dirty="0" smtClean="0">
                <a:solidFill>
                  <a:schemeClr val="bg1"/>
                </a:solidFill>
                <a:effectLst>
                  <a:outerShdw blurRad="38100" dist="38100" dir="2700000" algn="tl">
                    <a:srgbClr val="000000">
                      <a:alpha val="43137"/>
                    </a:srgbClr>
                  </a:outerShdw>
                </a:effectLst>
                <a:latin typeface="Lucida Bright" panose="02040602050505020304" pitchFamily="18" charset="0"/>
              </a:rPr>
              <a:t>these invasions</a:t>
            </a:r>
            <a:endParaRPr lang="en-US" sz="2400" dirty="0">
              <a:solidFill>
                <a:schemeClr val="bg1"/>
              </a:solidFill>
              <a:effectLst>
                <a:outerShdw blurRad="38100" dist="38100" dir="2700000" algn="tl">
                  <a:srgbClr val="000000">
                    <a:alpha val="43137"/>
                  </a:srgbClr>
                </a:outerShdw>
              </a:effectLst>
              <a:latin typeface="Lucida Bright" panose="02040602050505020304" pitchFamily="18" charset="0"/>
            </a:endParaRPr>
          </a:p>
        </p:txBody>
      </p:sp>
      <p:sp>
        <p:nvSpPr>
          <p:cNvPr id="5" name="TextBox 4"/>
          <p:cNvSpPr txBox="1"/>
          <p:nvPr/>
        </p:nvSpPr>
        <p:spPr>
          <a:xfrm>
            <a:off x="4648200" y="3848922"/>
            <a:ext cx="914400" cy="1323439"/>
          </a:xfrm>
          <a:prstGeom prst="rect">
            <a:avLst/>
          </a:prstGeom>
          <a:noFill/>
        </p:spPr>
        <p:txBody>
          <a:bodyPr wrap="square" rtlCol="0">
            <a:spAutoFit/>
          </a:bodyPr>
          <a:lstStyle/>
          <a:p>
            <a:r>
              <a:rPr lang="en-US" sz="8000" b="1" dirty="0" smtClean="0">
                <a:solidFill>
                  <a:srgbClr val="FF0000"/>
                </a:solidFill>
                <a:effectLst>
                  <a:outerShdw blurRad="38100" dist="38100" dir="2700000" algn="tl">
                    <a:srgbClr val="000000">
                      <a:alpha val="43137"/>
                    </a:srgbClr>
                  </a:outerShdw>
                </a:effectLst>
                <a:latin typeface="Lucida Bright" panose="02040602050505020304" pitchFamily="18" charset="0"/>
              </a:rPr>
              <a:t>?</a:t>
            </a:r>
            <a:endParaRPr lang="en-US" sz="8000" b="1" dirty="0">
              <a:solidFill>
                <a:srgbClr val="FF0000"/>
              </a:solidFill>
              <a:effectLst>
                <a:outerShdw blurRad="38100" dist="38100" dir="2700000" algn="tl">
                  <a:srgbClr val="000000">
                    <a:alpha val="43137"/>
                  </a:srgbClr>
                </a:outerShdw>
              </a:effectLst>
              <a:latin typeface="Lucida Bright" panose="02040602050505020304" pitchFamily="18" charset="0"/>
            </a:endParaRPr>
          </a:p>
        </p:txBody>
      </p:sp>
      <p:sp>
        <p:nvSpPr>
          <p:cNvPr id="6" name="TextBox 5"/>
          <p:cNvSpPr txBox="1"/>
          <p:nvPr/>
        </p:nvSpPr>
        <p:spPr>
          <a:xfrm>
            <a:off x="609600" y="4154270"/>
            <a:ext cx="1447800" cy="646331"/>
          </a:xfrm>
          <a:prstGeom prst="rect">
            <a:avLst/>
          </a:prstGeom>
          <a:noFill/>
        </p:spPr>
        <p:txBody>
          <a:bodyPr wrap="square" rtlCol="0">
            <a:spAutoFit/>
          </a:bodyPr>
          <a:lstStyle/>
          <a:p>
            <a:r>
              <a:rPr lang="en-US" i="1" dirty="0" err="1" smtClean="0">
                <a:solidFill>
                  <a:schemeClr val="bg1"/>
                </a:solidFill>
                <a:effectLst>
                  <a:outerShdw blurRad="38100" dist="38100" dir="2700000" algn="tl">
                    <a:srgbClr val="000000">
                      <a:alpha val="43137"/>
                    </a:srgbClr>
                  </a:outerShdw>
                </a:effectLst>
                <a:latin typeface="Lucida Bright" panose="02040602050505020304" pitchFamily="18" charset="0"/>
              </a:rPr>
              <a:t>Tuta</a:t>
            </a:r>
            <a:r>
              <a:rPr lang="en-US" i="1" dirty="0" smtClean="0">
                <a:solidFill>
                  <a:schemeClr val="bg1"/>
                </a:solidFill>
                <a:effectLst>
                  <a:outerShdw blurRad="38100" dist="38100" dir="2700000" algn="tl">
                    <a:srgbClr val="000000">
                      <a:alpha val="43137"/>
                    </a:srgbClr>
                  </a:outerShdw>
                </a:effectLst>
                <a:latin typeface="Lucida Bright" panose="02040602050505020304" pitchFamily="18" charset="0"/>
              </a:rPr>
              <a:t> </a:t>
            </a:r>
            <a:r>
              <a:rPr lang="en-US" i="1" dirty="0" err="1" smtClean="0">
                <a:solidFill>
                  <a:schemeClr val="bg1"/>
                </a:solidFill>
                <a:effectLst>
                  <a:outerShdw blurRad="38100" dist="38100" dir="2700000" algn="tl">
                    <a:srgbClr val="000000">
                      <a:alpha val="43137"/>
                    </a:srgbClr>
                  </a:outerShdw>
                </a:effectLst>
                <a:latin typeface="Lucida Bright" panose="02040602050505020304" pitchFamily="18" charset="0"/>
              </a:rPr>
              <a:t>absoluta</a:t>
            </a:r>
            <a:endParaRPr lang="en-US" i="1" dirty="0">
              <a:solidFill>
                <a:schemeClr val="bg1"/>
              </a:solidFill>
              <a:effectLst>
                <a:outerShdw blurRad="38100" dist="38100" dir="2700000" algn="tl">
                  <a:srgbClr val="000000">
                    <a:alpha val="43137"/>
                  </a:srgbClr>
                </a:outerShdw>
              </a:effectLst>
              <a:latin typeface="Lucida Bright" panose="02040602050505020304" pitchFamily="18" charset="0"/>
            </a:endParaRPr>
          </a:p>
        </p:txBody>
      </p:sp>
      <p:sp>
        <p:nvSpPr>
          <p:cNvPr id="7" name="TextBox 6"/>
          <p:cNvSpPr txBox="1"/>
          <p:nvPr/>
        </p:nvSpPr>
        <p:spPr>
          <a:xfrm>
            <a:off x="7315200" y="5216063"/>
            <a:ext cx="1524000" cy="646331"/>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latin typeface="Lucida Bright" panose="02040602050505020304" pitchFamily="18" charset="0"/>
              </a:rPr>
              <a:t>Old World Bollworm</a:t>
            </a:r>
            <a:endParaRPr lang="en-US" dirty="0">
              <a:solidFill>
                <a:schemeClr val="bg1"/>
              </a:solidFill>
              <a:effectLst>
                <a:outerShdw blurRad="38100" dist="38100" dir="2700000" algn="tl">
                  <a:srgbClr val="000000">
                    <a:alpha val="43137"/>
                  </a:srgbClr>
                </a:outerShdw>
              </a:effectLst>
              <a:latin typeface="Lucida Bright" panose="02040602050505020304" pitchFamily="18" charset="0"/>
            </a:endParaRPr>
          </a:p>
        </p:txBody>
      </p:sp>
    </p:spTree>
    <p:extLst>
      <p:ext uri="{BB962C8B-B14F-4D97-AF65-F5344CB8AC3E}">
        <p14:creationId xmlns:p14="http://schemas.microsoft.com/office/powerpoint/2010/main" val="18234911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123" y="381000"/>
            <a:ext cx="5252012" cy="342900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987026" y="5410200"/>
            <a:ext cx="7090174" cy="830997"/>
          </a:xfrm>
          <a:prstGeom prst="rect">
            <a:avLst/>
          </a:prstGeom>
          <a:noFill/>
          <a:ln w="28575">
            <a:solidFill>
              <a:schemeClr val="bg1"/>
            </a:solidFill>
          </a:ln>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Lucida Bright" panose="02040602050505020304" pitchFamily="18" charset="0"/>
              </a:rPr>
              <a:t>Airline </a:t>
            </a:r>
            <a:r>
              <a:rPr lang="en-US" sz="2400" dirty="0" smtClean="0">
                <a:solidFill>
                  <a:schemeClr val="bg1"/>
                </a:solidFill>
                <a:effectLst>
                  <a:outerShdw blurRad="38100" dist="38100" dir="2700000" algn="tl">
                    <a:srgbClr val="000000">
                      <a:alpha val="43137"/>
                    </a:srgbClr>
                  </a:outerShdw>
                </a:effectLst>
                <a:latin typeface="Lucida Bright" panose="02040602050505020304" pitchFamily="18" charset="0"/>
              </a:rPr>
              <a:t>flights per year- 38 million worldwide</a:t>
            </a:r>
          </a:p>
          <a:p>
            <a:pPr algn="ctr"/>
            <a:r>
              <a:rPr lang="en-US" sz="2400" dirty="0" smtClean="0">
                <a:solidFill>
                  <a:schemeClr val="bg1"/>
                </a:solidFill>
                <a:effectLst>
                  <a:outerShdw blurRad="38100" dist="38100" dir="2700000" algn="tl">
                    <a:srgbClr val="000000">
                      <a:alpha val="43137"/>
                    </a:srgbClr>
                  </a:outerShdw>
                </a:effectLst>
                <a:latin typeface="Lucida Bright" panose="02040602050505020304" pitchFamily="18" charset="0"/>
              </a:rPr>
              <a:t>Passengers per year- 3 billion worldwide</a:t>
            </a:r>
            <a:endParaRPr lang="en-US" sz="2400" dirty="0">
              <a:solidFill>
                <a:schemeClr val="bg1"/>
              </a:solidFill>
              <a:effectLst>
                <a:outerShdw blurRad="38100" dist="38100" dir="2700000" algn="tl">
                  <a:srgbClr val="000000">
                    <a:alpha val="43137"/>
                  </a:srgbClr>
                </a:outerShdw>
              </a:effectLst>
              <a:latin typeface="Lucida Bright" panose="02040602050505020304" pitchFamily="18" charset="0"/>
            </a:endParaRPr>
          </a:p>
        </p:txBody>
      </p:sp>
      <p:sp>
        <p:nvSpPr>
          <p:cNvPr id="6" name="TextBox 5"/>
          <p:cNvSpPr txBox="1"/>
          <p:nvPr/>
        </p:nvSpPr>
        <p:spPr>
          <a:xfrm>
            <a:off x="152400" y="4338935"/>
            <a:ext cx="8763000" cy="461665"/>
          </a:xfrm>
          <a:prstGeom prst="rect">
            <a:avLst/>
          </a:prstGeom>
          <a:noFill/>
          <a:ln w="28575">
            <a:solidFill>
              <a:schemeClr val="bg1"/>
            </a:solidFill>
          </a:ln>
        </p:spPr>
        <p:txBody>
          <a:bodyPr wrap="square" rtlCol="0">
            <a:spAutoFit/>
          </a:bodyPr>
          <a:lstStyle/>
          <a:p>
            <a:pPr lvl="0"/>
            <a:r>
              <a:rPr lang="en-US" sz="2400" dirty="0" smtClean="0">
                <a:solidFill>
                  <a:schemeClr val="bg1"/>
                </a:solidFill>
                <a:effectLst>
                  <a:outerShdw blurRad="38100" dist="38100" dir="2700000" algn="tl">
                    <a:srgbClr val="000000">
                      <a:alpha val="43137"/>
                    </a:srgbClr>
                  </a:outerShdw>
                </a:effectLst>
                <a:latin typeface="Lucida Bright" panose="02040602050505020304" pitchFamily="18" charset="0"/>
              </a:rPr>
              <a:t>Airline flights per day- 102,465 worldwide  </a:t>
            </a:r>
            <a:r>
              <a:rPr lang="en-US" sz="2400" dirty="0">
                <a:solidFill>
                  <a:schemeClr val="bg1"/>
                </a:solidFill>
                <a:effectLst>
                  <a:outerShdw blurRad="38100" dist="38100" dir="2700000" algn="tl">
                    <a:srgbClr val="000000">
                      <a:alpha val="43137"/>
                    </a:srgbClr>
                  </a:outerShdw>
                </a:effectLst>
                <a:latin typeface="Lucida Bright" panose="02040602050505020304" pitchFamily="18" charset="0"/>
              </a:rPr>
              <a:t>(IATA, 2014</a:t>
            </a:r>
            <a:r>
              <a:rPr lang="en-US" sz="2400" dirty="0" smtClean="0">
                <a:solidFill>
                  <a:schemeClr val="bg1"/>
                </a:solidFill>
                <a:effectLst>
                  <a:outerShdw blurRad="38100" dist="38100" dir="2700000" algn="tl">
                    <a:srgbClr val="000000">
                      <a:alpha val="43137"/>
                    </a:srgbClr>
                  </a:outerShdw>
                </a:effectLst>
                <a:latin typeface="Lucida Bright" panose="02040602050505020304" pitchFamily="18" charset="0"/>
              </a:rPr>
              <a:t>)</a:t>
            </a:r>
            <a:r>
              <a:rPr lang="en-US" sz="2400" b="1" dirty="0" smtClean="0">
                <a:effectLst>
                  <a:outerShdw blurRad="38100" dist="38100" dir="2700000" algn="tl">
                    <a:srgbClr val="000000">
                      <a:alpha val="43137"/>
                    </a:srgbClr>
                  </a:outerShdw>
                </a:effectLst>
                <a:latin typeface="Lucida Bright" panose="02040602050505020304" pitchFamily="18" charset="0"/>
              </a:rPr>
              <a:t> </a:t>
            </a:r>
          </a:p>
        </p:txBody>
      </p:sp>
      <p:sp>
        <p:nvSpPr>
          <p:cNvPr id="2" name="TextBox 1"/>
          <p:cNvSpPr txBox="1"/>
          <p:nvPr/>
        </p:nvSpPr>
        <p:spPr>
          <a:xfrm>
            <a:off x="5871882" y="645855"/>
            <a:ext cx="2967318" cy="2862322"/>
          </a:xfrm>
          <a:prstGeom prst="rect">
            <a:avLst/>
          </a:prstGeom>
          <a:noFill/>
        </p:spPr>
        <p:txBody>
          <a:bodyPr wrap="square" rtlCol="0">
            <a:spAutoFit/>
          </a:bodyPr>
          <a:lstStyle/>
          <a:p>
            <a:pPr algn="ctr"/>
            <a:r>
              <a:rPr lang="en-US" sz="3600" b="1" dirty="0" smtClean="0">
                <a:solidFill>
                  <a:srgbClr val="00FF00"/>
                </a:solidFill>
                <a:effectLst>
                  <a:outerShdw blurRad="38100" dist="38100" dir="2700000" algn="tl">
                    <a:srgbClr val="000000">
                      <a:alpha val="43137"/>
                    </a:srgbClr>
                  </a:outerShdw>
                </a:effectLst>
                <a:latin typeface="Lucida Bright" panose="02040602050505020304" pitchFamily="18" charset="0"/>
              </a:rPr>
              <a:t>Worldwide 8 million airline passengers per day </a:t>
            </a:r>
            <a:endParaRPr lang="en-US" sz="3600" b="1" dirty="0">
              <a:solidFill>
                <a:srgbClr val="00FF00"/>
              </a:solidFill>
              <a:effectLst>
                <a:outerShdw blurRad="38100" dist="38100" dir="2700000" algn="tl">
                  <a:srgbClr val="000000">
                    <a:alpha val="43137"/>
                  </a:srgbClr>
                </a:outerShdw>
              </a:effectLst>
              <a:latin typeface="Lucida Bright" panose="02040602050505020304" pitchFamily="18" charset="0"/>
            </a:endParaRPr>
          </a:p>
        </p:txBody>
      </p:sp>
    </p:spTree>
    <p:extLst>
      <p:ext uri="{BB962C8B-B14F-4D97-AF65-F5344CB8AC3E}">
        <p14:creationId xmlns:p14="http://schemas.microsoft.com/office/powerpoint/2010/main" val="3123596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009650" y="1727047"/>
            <a:ext cx="7296150" cy="4292755"/>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1828800" y="1828800"/>
            <a:ext cx="3200400" cy="369332"/>
          </a:xfrm>
          <a:prstGeom prst="rect">
            <a:avLst/>
          </a:prstGeom>
          <a:noFill/>
        </p:spPr>
        <p:txBody>
          <a:bodyPr wrap="square" rtlCol="0">
            <a:spAutoFit/>
          </a:bodyPr>
          <a:lstStyle/>
          <a:p>
            <a:r>
              <a:rPr lang="en-US" dirty="0" smtClean="0"/>
              <a:t>The World Bank </a:t>
            </a:r>
            <a:endParaRPr lang="en-US" dirty="0"/>
          </a:p>
        </p:txBody>
      </p:sp>
      <p:sp>
        <p:nvSpPr>
          <p:cNvPr id="2" name="TextBox 1"/>
          <p:cNvSpPr txBox="1"/>
          <p:nvPr/>
        </p:nvSpPr>
        <p:spPr>
          <a:xfrm rot="16200000">
            <a:off x="-2058793" y="3464868"/>
            <a:ext cx="5105400" cy="461665"/>
          </a:xfrm>
          <a:prstGeom prst="rect">
            <a:avLst/>
          </a:prstGeom>
          <a:no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latin typeface="Lucida Bright" panose="02040602050505020304" pitchFamily="18" charset="0"/>
              </a:rPr>
              <a:t>Number of Passengers  (Billion)</a:t>
            </a:r>
            <a:endParaRPr lang="en-US" sz="2400" dirty="0">
              <a:solidFill>
                <a:schemeClr val="bg1"/>
              </a:solidFill>
              <a:effectLst>
                <a:outerShdw blurRad="38100" dist="38100" dir="2700000" algn="tl">
                  <a:srgbClr val="000000">
                    <a:alpha val="43137"/>
                  </a:srgbClr>
                </a:outerShdw>
              </a:effectLst>
              <a:latin typeface="Lucida Bright" panose="02040602050505020304" pitchFamily="18" charset="0"/>
            </a:endParaRPr>
          </a:p>
        </p:txBody>
      </p:sp>
      <p:sp>
        <p:nvSpPr>
          <p:cNvPr id="3" name="TextBox 2"/>
          <p:cNvSpPr txBox="1"/>
          <p:nvPr/>
        </p:nvSpPr>
        <p:spPr>
          <a:xfrm>
            <a:off x="1066800" y="2069068"/>
            <a:ext cx="533400" cy="369332"/>
          </a:xfrm>
          <a:prstGeom prst="rect">
            <a:avLst/>
          </a:prstGeom>
          <a:solidFill>
            <a:schemeClr val="bg1"/>
          </a:solidFill>
        </p:spPr>
        <p:txBody>
          <a:bodyPr wrap="square" rtlCol="0">
            <a:spAutoFit/>
          </a:bodyPr>
          <a:lstStyle/>
          <a:p>
            <a:r>
              <a:rPr lang="en-US" dirty="0" smtClean="0"/>
              <a:t>3.0</a:t>
            </a:r>
            <a:endParaRPr lang="en-US" dirty="0"/>
          </a:p>
        </p:txBody>
      </p:sp>
      <p:sp>
        <p:nvSpPr>
          <p:cNvPr id="5" name="TextBox 4"/>
          <p:cNvSpPr txBox="1"/>
          <p:nvPr/>
        </p:nvSpPr>
        <p:spPr>
          <a:xfrm>
            <a:off x="1048215" y="5498068"/>
            <a:ext cx="762000" cy="369332"/>
          </a:xfrm>
          <a:prstGeom prst="rect">
            <a:avLst/>
          </a:prstGeom>
          <a:solidFill>
            <a:schemeClr val="bg1"/>
          </a:solidFill>
        </p:spPr>
        <p:txBody>
          <a:bodyPr wrap="square" rtlCol="0">
            <a:spAutoFit/>
          </a:bodyPr>
          <a:lstStyle/>
          <a:p>
            <a:r>
              <a:rPr lang="en-US" dirty="0" smtClean="0"/>
              <a:t>1970</a:t>
            </a:r>
            <a:endParaRPr lang="en-US" dirty="0"/>
          </a:p>
        </p:txBody>
      </p:sp>
      <p:sp>
        <p:nvSpPr>
          <p:cNvPr id="6" name="TextBox 5"/>
          <p:cNvSpPr txBox="1"/>
          <p:nvPr/>
        </p:nvSpPr>
        <p:spPr>
          <a:xfrm>
            <a:off x="7528932" y="5498068"/>
            <a:ext cx="762000" cy="369332"/>
          </a:xfrm>
          <a:prstGeom prst="rect">
            <a:avLst/>
          </a:prstGeom>
          <a:solidFill>
            <a:schemeClr val="bg1"/>
          </a:solidFill>
        </p:spPr>
        <p:txBody>
          <a:bodyPr wrap="square" rtlCol="0">
            <a:spAutoFit/>
          </a:bodyPr>
          <a:lstStyle/>
          <a:p>
            <a:r>
              <a:rPr lang="en-US" dirty="0" smtClean="0"/>
              <a:t>2015</a:t>
            </a:r>
            <a:endParaRPr lang="en-US" dirty="0"/>
          </a:p>
        </p:txBody>
      </p:sp>
      <p:sp>
        <p:nvSpPr>
          <p:cNvPr id="7" name="TextBox 6"/>
          <p:cNvSpPr txBox="1"/>
          <p:nvPr/>
        </p:nvSpPr>
        <p:spPr>
          <a:xfrm>
            <a:off x="724784" y="29577"/>
            <a:ext cx="8114415" cy="1323439"/>
          </a:xfrm>
          <a:prstGeom prst="rect">
            <a:avLst/>
          </a:prstGeom>
          <a:noFill/>
        </p:spPr>
        <p:txBody>
          <a:bodyPr wrap="square" rtlCol="0">
            <a:spAutoFit/>
          </a:bodyPr>
          <a:lstStyle/>
          <a:p>
            <a:pPr algn="ctr"/>
            <a:r>
              <a:rPr lang="en-US" sz="4000" b="1" dirty="0" smtClean="0">
                <a:solidFill>
                  <a:srgbClr val="00FF00"/>
                </a:solidFill>
                <a:effectLst>
                  <a:outerShdw blurRad="38100" dist="38100" dir="2700000" algn="tl">
                    <a:srgbClr val="000000">
                      <a:alpha val="43137"/>
                    </a:srgbClr>
                  </a:outerShdw>
                </a:effectLst>
                <a:latin typeface="Lucida Bright" panose="02040602050505020304" pitchFamily="18" charset="0"/>
              </a:rPr>
              <a:t>Rapid Increase in the Number of Airline Passengers</a:t>
            </a:r>
            <a:endParaRPr lang="en-US" sz="4000" b="1" dirty="0">
              <a:solidFill>
                <a:srgbClr val="00FF00"/>
              </a:solidFill>
              <a:effectLst>
                <a:outerShdw blurRad="38100" dist="38100" dir="2700000" algn="tl">
                  <a:srgbClr val="000000">
                    <a:alpha val="43137"/>
                  </a:srgbClr>
                </a:outerShdw>
              </a:effectLst>
              <a:latin typeface="Lucida Bright" panose="02040602050505020304" pitchFamily="18" charset="0"/>
            </a:endParaRPr>
          </a:p>
        </p:txBody>
      </p:sp>
    </p:spTree>
    <p:extLst>
      <p:ext uri="{BB962C8B-B14F-4D97-AF65-F5344CB8AC3E}">
        <p14:creationId xmlns:p14="http://schemas.microsoft.com/office/powerpoint/2010/main" val="1898877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33401" y="1676400"/>
            <a:ext cx="8140699" cy="3285894"/>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1003300" y="76202"/>
            <a:ext cx="7226300" cy="1323439"/>
          </a:xfrm>
          <a:prstGeom prst="rect">
            <a:avLst/>
          </a:prstGeom>
          <a:noFill/>
        </p:spPr>
        <p:txBody>
          <a:bodyPr wrap="square" rtlCol="0">
            <a:spAutoFit/>
          </a:bodyPr>
          <a:lstStyle/>
          <a:p>
            <a:pPr algn="ctr"/>
            <a:r>
              <a:rPr lang="en-US" sz="4000" b="1" dirty="0" smtClean="0">
                <a:solidFill>
                  <a:srgbClr val="00FF00"/>
                </a:solidFill>
                <a:effectLst>
                  <a:outerShdw blurRad="38100" dist="38100" dir="2700000" algn="tl">
                    <a:srgbClr val="000000">
                      <a:alpha val="43137"/>
                    </a:srgbClr>
                  </a:outerShdw>
                </a:effectLst>
                <a:latin typeface="Lucida Bright" panose="02040602050505020304" pitchFamily="18" charset="0"/>
              </a:rPr>
              <a:t>U.S. Insect Interceptions</a:t>
            </a:r>
          </a:p>
          <a:p>
            <a:pPr algn="ctr"/>
            <a:r>
              <a:rPr lang="en-US" sz="4000" b="1" dirty="0" smtClean="0">
                <a:solidFill>
                  <a:srgbClr val="00FF00"/>
                </a:solidFill>
                <a:effectLst>
                  <a:outerShdw blurRad="38100" dist="38100" dir="2700000" algn="tl">
                    <a:srgbClr val="000000">
                      <a:alpha val="43137"/>
                    </a:srgbClr>
                  </a:outerShdw>
                </a:effectLst>
                <a:latin typeface="Lucida Bright" panose="02040602050505020304" pitchFamily="18" charset="0"/>
              </a:rPr>
              <a:t> and Passengers</a:t>
            </a:r>
            <a:endParaRPr lang="en-US" sz="4000" b="1" dirty="0">
              <a:solidFill>
                <a:srgbClr val="00FF00"/>
              </a:solidFill>
              <a:effectLst>
                <a:outerShdw blurRad="38100" dist="38100" dir="2700000" algn="tl">
                  <a:srgbClr val="000000">
                    <a:alpha val="43137"/>
                  </a:srgbClr>
                </a:outerShdw>
              </a:effectLst>
              <a:latin typeface="Lucida Bright" panose="02040602050505020304" pitchFamily="18" charset="0"/>
            </a:endParaRPr>
          </a:p>
        </p:txBody>
      </p:sp>
      <p:sp>
        <p:nvSpPr>
          <p:cNvPr id="3" name="TextBox 2"/>
          <p:cNvSpPr txBox="1"/>
          <p:nvPr/>
        </p:nvSpPr>
        <p:spPr>
          <a:xfrm>
            <a:off x="1676400" y="5263378"/>
            <a:ext cx="2438400" cy="830997"/>
          </a:xfrm>
          <a:prstGeom prst="rect">
            <a:avLst/>
          </a:prstGeom>
          <a:no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latin typeface="Lucida Bright" panose="02040602050505020304" pitchFamily="18" charset="0"/>
              </a:rPr>
              <a:t>Interceptions</a:t>
            </a:r>
          </a:p>
          <a:p>
            <a:r>
              <a:rPr lang="en-US" sz="2400" dirty="0" smtClean="0">
                <a:solidFill>
                  <a:schemeClr val="bg1"/>
                </a:solidFill>
                <a:effectLst>
                  <a:outerShdw blurRad="38100" dist="38100" dir="2700000" algn="tl">
                    <a:srgbClr val="000000">
                      <a:alpha val="43137"/>
                    </a:srgbClr>
                  </a:outerShdw>
                </a:effectLst>
                <a:latin typeface="Lucida Bright" panose="02040602050505020304" pitchFamily="18" charset="0"/>
              </a:rPr>
              <a:t>Passengers</a:t>
            </a:r>
            <a:endParaRPr lang="en-US" sz="2400" dirty="0">
              <a:solidFill>
                <a:schemeClr val="bg1"/>
              </a:solidFill>
              <a:effectLst>
                <a:outerShdw blurRad="38100" dist="38100" dir="2700000" algn="tl">
                  <a:srgbClr val="000000">
                    <a:alpha val="43137"/>
                  </a:srgbClr>
                </a:outerShdw>
              </a:effectLst>
              <a:latin typeface="Lucida Bright" panose="02040602050505020304" pitchFamily="18" charset="0"/>
            </a:endParaRPr>
          </a:p>
        </p:txBody>
      </p:sp>
      <p:sp>
        <p:nvSpPr>
          <p:cNvPr id="4" name="TextBox 3"/>
          <p:cNvSpPr txBox="1"/>
          <p:nvPr/>
        </p:nvSpPr>
        <p:spPr>
          <a:xfrm>
            <a:off x="762000" y="5334001"/>
            <a:ext cx="685800" cy="369332"/>
          </a:xfrm>
          <a:prstGeom prst="rect">
            <a:avLst/>
          </a:prstGeom>
          <a:solidFill>
            <a:schemeClr val="tx1"/>
          </a:solidFill>
          <a:ln>
            <a:solidFill>
              <a:schemeClr val="bg1"/>
            </a:solidFill>
          </a:ln>
        </p:spPr>
        <p:txBody>
          <a:bodyPr wrap="square" rtlCol="0">
            <a:spAutoFit/>
          </a:bodyPr>
          <a:lstStyle/>
          <a:p>
            <a:endParaRPr lang="en-US" dirty="0"/>
          </a:p>
        </p:txBody>
      </p:sp>
      <p:sp>
        <p:nvSpPr>
          <p:cNvPr id="5" name="TextBox 4"/>
          <p:cNvSpPr txBox="1"/>
          <p:nvPr/>
        </p:nvSpPr>
        <p:spPr>
          <a:xfrm>
            <a:off x="762000" y="5747641"/>
            <a:ext cx="685800" cy="369332"/>
          </a:xfrm>
          <a:prstGeom prst="rect">
            <a:avLst/>
          </a:prstGeom>
          <a:solidFill>
            <a:srgbClr val="7030A0"/>
          </a:solidFill>
          <a:ln>
            <a:solidFill>
              <a:schemeClr val="bg1"/>
            </a:solidFill>
          </a:ln>
        </p:spPr>
        <p:txBody>
          <a:bodyPr wrap="square" rtlCol="0">
            <a:spAutoFit/>
          </a:bodyPr>
          <a:lstStyle/>
          <a:p>
            <a:endParaRPr lang="en-US" dirty="0"/>
          </a:p>
        </p:txBody>
      </p:sp>
      <p:sp>
        <p:nvSpPr>
          <p:cNvPr id="6" name="TextBox 5"/>
          <p:cNvSpPr txBox="1"/>
          <p:nvPr/>
        </p:nvSpPr>
        <p:spPr>
          <a:xfrm>
            <a:off x="6172200" y="5029200"/>
            <a:ext cx="2743200" cy="369332"/>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latin typeface="Lucida Bright" panose="02040602050505020304" pitchFamily="18" charset="0"/>
              </a:rPr>
              <a:t>Liebhold et al. 2006</a:t>
            </a:r>
            <a:endParaRPr lang="en-US" dirty="0">
              <a:solidFill>
                <a:schemeClr val="bg1"/>
              </a:solidFill>
              <a:effectLst>
                <a:outerShdw blurRad="38100" dist="38100" dir="2700000" algn="tl">
                  <a:srgbClr val="000000">
                    <a:alpha val="43137"/>
                  </a:srgbClr>
                </a:outerShdw>
              </a:effectLst>
              <a:latin typeface="Lucida Bright" panose="02040602050505020304" pitchFamily="18" charset="0"/>
            </a:endParaRPr>
          </a:p>
        </p:txBody>
      </p:sp>
    </p:spTree>
    <p:extLst>
      <p:ext uri="{BB962C8B-B14F-4D97-AF65-F5344CB8AC3E}">
        <p14:creationId xmlns:p14="http://schemas.microsoft.com/office/powerpoint/2010/main" val="583576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9473" y="228600"/>
            <a:ext cx="5411127" cy="6336544"/>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rot="16200000">
            <a:off x="1937267" y="2267316"/>
            <a:ext cx="3657599" cy="369332"/>
          </a:xfrm>
          <a:prstGeom prst="rect">
            <a:avLst/>
          </a:prstGeom>
          <a:solidFill>
            <a:schemeClr val="bg1"/>
          </a:solidFill>
        </p:spPr>
        <p:txBody>
          <a:bodyPr wrap="square" rtlCol="0">
            <a:spAutoFit/>
          </a:bodyPr>
          <a:lstStyle/>
          <a:p>
            <a:r>
              <a:rPr lang="en-US" dirty="0" smtClean="0">
                <a:solidFill>
                  <a:prstClr val="black"/>
                </a:solidFill>
                <a:latin typeface="Arial" panose="020B0604020202020204" pitchFamily="34" charset="0"/>
                <a:cs typeface="Arial" panose="020B0604020202020204" pitchFamily="34" charset="0"/>
              </a:rPr>
              <a:t>Arriving passengers (millions)</a:t>
            </a:r>
            <a:endParaRPr lang="en-US" dirty="0">
              <a:solidFill>
                <a:prstClr val="black"/>
              </a:solidFill>
              <a:latin typeface="Arial" panose="020B0604020202020204" pitchFamily="34" charset="0"/>
              <a:cs typeface="Arial" panose="020B0604020202020204" pitchFamily="34" charset="0"/>
            </a:endParaRPr>
          </a:p>
        </p:txBody>
      </p:sp>
      <p:sp>
        <p:nvSpPr>
          <p:cNvPr id="3" name="TextBox 2"/>
          <p:cNvSpPr txBox="1"/>
          <p:nvPr/>
        </p:nvSpPr>
        <p:spPr>
          <a:xfrm>
            <a:off x="5181600" y="685802"/>
            <a:ext cx="1752600" cy="584775"/>
          </a:xfrm>
          <a:prstGeom prst="rect">
            <a:avLst/>
          </a:prstGeom>
          <a:solidFill>
            <a:srgbClr val="0070C0"/>
          </a:solidFill>
          <a:ln>
            <a:solidFill>
              <a:schemeClr val="tx1"/>
            </a:solidFill>
          </a:ln>
        </p:spPr>
        <p:txBody>
          <a:bodyPr wrap="square" rtlCol="0">
            <a:spAutoFit/>
          </a:bodyPr>
          <a:lstStyle/>
          <a:p>
            <a:r>
              <a:rPr lang="en-US" sz="3200" b="1" dirty="0" smtClean="0">
                <a:solidFill>
                  <a:srgbClr val="00FF00"/>
                </a:solidFill>
                <a:effectLst>
                  <a:outerShdw blurRad="38100" dist="38100" dir="2700000" algn="tl">
                    <a:srgbClr val="000000">
                      <a:alpha val="43137"/>
                    </a:srgbClr>
                  </a:outerShdw>
                </a:effectLst>
                <a:latin typeface="Lucida Bright" panose="02040602050505020304" pitchFamily="18" charset="0"/>
              </a:rPr>
              <a:t> Florida  </a:t>
            </a:r>
            <a:endParaRPr lang="en-US" sz="3200" b="1" dirty="0">
              <a:solidFill>
                <a:srgbClr val="00FF00"/>
              </a:solidFill>
              <a:effectLst>
                <a:outerShdw blurRad="38100" dist="38100" dir="2700000" algn="tl">
                  <a:srgbClr val="000000">
                    <a:alpha val="43137"/>
                  </a:srgbClr>
                </a:outerShdw>
              </a:effectLst>
              <a:latin typeface="Lucida Bright" panose="02040602050505020304" pitchFamily="18" charset="0"/>
            </a:endParaRPr>
          </a:p>
        </p:txBody>
      </p:sp>
      <p:sp>
        <p:nvSpPr>
          <p:cNvPr id="4" name="TextBox 3"/>
          <p:cNvSpPr txBox="1"/>
          <p:nvPr/>
        </p:nvSpPr>
        <p:spPr>
          <a:xfrm>
            <a:off x="6172200" y="6248400"/>
            <a:ext cx="2743200" cy="307777"/>
          </a:xfrm>
          <a:prstGeom prst="rect">
            <a:avLst/>
          </a:prstGeom>
          <a:noFill/>
        </p:spPr>
        <p:txBody>
          <a:bodyPr wrap="square" rtlCol="0">
            <a:spAutoFit/>
          </a:bodyPr>
          <a:lstStyle/>
          <a:p>
            <a:r>
              <a:rPr lang="en-US" sz="1400" dirty="0" smtClean="0">
                <a:solidFill>
                  <a:prstClr val="black"/>
                </a:solidFill>
                <a:latin typeface="Lucida Bright" panose="02040602050505020304" pitchFamily="18" charset="0"/>
              </a:rPr>
              <a:t>Szyniszewska et al. 2016</a:t>
            </a:r>
            <a:endParaRPr lang="en-US" sz="1400" dirty="0">
              <a:solidFill>
                <a:prstClr val="black"/>
              </a:solidFill>
              <a:latin typeface="Lucida Bright" panose="02040602050505020304" pitchFamily="18" charset="0"/>
            </a:endParaRPr>
          </a:p>
        </p:txBody>
      </p:sp>
      <p:sp>
        <p:nvSpPr>
          <p:cNvPr id="5" name="TextBox 4"/>
          <p:cNvSpPr txBox="1"/>
          <p:nvPr/>
        </p:nvSpPr>
        <p:spPr>
          <a:xfrm>
            <a:off x="381000" y="4800600"/>
            <a:ext cx="2362200" cy="1569660"/>
          </a:xfrm>
          <a:prstGeom prst="rect">
            <a:avLst/>
          </a:prstGeom>
          <a:solidFill>
            <a:srgbClr val="FFCC00"/>
          </a:solidFill>
          <a:ln w="19050">
            <a:solidFill>
              <a:schemeClr val="tx1"/>
            </a:solidFill>
          </a:ln>
        </p:spPr>
        <p:txBody>
          <a:bodyPr wrap="square" rtlCol="0">
            <a:spAutoFit/>
          </a:bodyPr>
          <a:lstStyle/>
          <a:p>
            <a:pPr algn="ctr"/>
            <a:r>
              <a:rPr lang="en-US" sz="2400" dirty="0" smtClean="0">
                <a:latin typeface="Lucida Bright" panose="02040602050505020304" pitchFamily="18" charset="0"/>
              </a:rPr>
              <a:t>130 direct international  flight origins (2010)</a:t>
            </a:r>
            <a:endParaRPr lang="en-US" sz="2400" dirty="0">
              <a:latin typeface="Lucida Bright" panose="02040602050505020304" pitchFamily="18" charset="0"/>
            </a:endParaRPr>
          </a:p>
        </p:txBody>
      </p:sp>
      <p:sp>
        <p:nvSpPr>
          <p:cNvPr id="6" name="TextBox 5"/>
          <p:cNvSpPr txBox="1"/>
          <p:nvPr/>
        </p:nvSpPr>
        <p:spPr>
          <a:xfrm>
            <a:off x="381000" y="1542871"/>
            <a:ext cx="2362200" cy="1200329"/>
          </a:xfrm>
          <a:prstGeom prst="rect">
            <a:avLst/>
          </a:prstGeom>
          <a:solidFill>
            <a:srgbClr val="FFCC00"/>
          </a:solidFill>
          <a:ln w="19050">
            <a:solidFill>
              <a:schemeClr val="tx1"/>
            </a:solidFill>
          </a:ln>
        </p:spPr>
        <p:txBody>
          <a:bodyPr wrap="square" rtlCol="0">
            <a:spAutoFit/>
          </a:bodyPr>
          <a:lstStyle/>
          <a:p>
            <a:pPr algn="ctr"/>
            <a:r>
              <a:rPr lang="en-US" sz="2400" dirty="0" smtClean="0">
                <a:latin typeface="Lucida Bright" panose="02040602050505020304" pitchFamily="18" charset="0"/>
              </a:rPr>
              <a:t>13.3 million international passengers</a:t>
            </a:r>
            <a:r>
              <a:rPr lang="en-US" sz="2400" dirty="0" smtClean="0">
                <a:solidFill>
                  <a:prstClr val="white"/>
                </a:solidFill>
                <a:latin typeface="Lucida Bright" panose="02040602050505020304" pitchFamily="18" charset="0"/>
              </a:rPr>
              <a:t> </a:t>
            </a:r>
            <a:endParaRPr lang="en-US" sz="2400" dirty="0">
              <a:solidFill>
                <a:prstClr val="white"/>
              </a:solidFill>
              <a:latin typeface="Lucida Bright" panose="02040602050505020304" pitchFamily="18" charset="0"/>
            </a:endParaRPr>
          </a:p>
        </p:txBody>
      </p:sp>
    </p:spTree>
    <p:extLst>
      <p:ext uri="{BB962C8B-B14F-4D97-AF65-F5344CB8AC3E}">
        <p14:creationId xmlns:p14="http://schemas.microsoft.com/office/powerpoint/2010/main" val="3256806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90525" y="244598"/>
            <a:ext cx="3190494" cy="2715534"/>
            <a:chOff x="390525" y="244598"/>
            <a:chExt cx="3190494" cy="2715534"/>
          </a:xfrm>
        </p:grpSpPr>
        <p:pic>
          <p:nvPicPr>
            <p:cNvPr id="4101"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1007"/>
            <a:stretch/>
          </p:blipFill>
          <p:spPr bwMode="auto">
            <a:xfrm>
              <a:off x="390525" y="244598"/>
              <a:ext cx="3190494" cy="2715534"/>
            </a:xfrm>
            <a:prstGeom prst="rect">
              <a:avLst/>
            </a:prstGeom>
            <a:noFill/>
            <a:ln w="127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2209800" y="2526268"/>
              <a:ext cx="1219200" cy="369332"/>
            </a:xfrm>
            <a:prstGeom prst="rect">
              <a:avLst/>
            </a:prstGeom>
            <a:noFill/>
          </p:spPr>
          <p:txBody>
            <a:bodyPr wrap="square" rtlCol="0">
              <a:spAutoFit/>
            </a:bodyPr>
            <a:lstStyle/>
            <a:p>
              <a:r>
                <a:rPr lang="en-US" dirty="0" smtClean="0">
                  <a:solidFill>
                    <a:schemeClr val="bg1"/>
                  </a:solidFill>
                </a:rPr>
                <a:t>David Riley</a:t>
              </a:r>
              <a:endParaRPr lang="en-US" dirty="0">
                <a:solidFill>
                  <a:schemeClr val="bg1"/>
                </a:solidFill>
              </a:endParaRPr>
            </a:p>
          </p:txBody>
        </p:sp>
      </p:grpSp>
      <p:grpSp>
        <p:nvGrpSpPr>
          <p:cNvPr id="9" name="Group 8"/>
          <p:cNvGrpSpPr/>
          <p:nvPr/>
        </p:nvGrpSpPr>
        <p:grpSpPr>
          <a:xfrm>
            <a:off x="205901" y="3525340"/>
            <a:ext cx="2715717" cy="2778817"/>
            <a:chOff x="205901" y="3525338"/>
            <a:chExt cx="2715717" cy="2778817"/>
          </a:xfrm>
        </p:grpSpPr>
        <p:pic>
          <p:nvPicPr>
            <p:cNvPr id="4103"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05901" y="3525338"/>
              <a:ext cx="2715717" cy="2778817"/>
            </a:xfrm>
            <a:prstGeom prst="rect">
              <a:avLst/>
            </a:prstGeom>
            <a:noFill/>
            <a:ln w="127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304800" y="5872117"/>
              <a:ext cx="1676400" cy="369332"/>
            </a:xfrm>
            <a:prstGeom prst="rect">
              <a:avLst/>
            </a:prstGeom>
            <a:noFill/>
          </p:spPr>
          <p:txBody>
            <a:bodyPr wrap="square" rtlCol="0">
              <a:spAutoFit/>
            </a:bodyPr>
            <a:lstStyle/>
            <a:p>
              <a:r>
                <a:rPr lang="en-US" dirty="0" smtClean="0">
                  <a:solidFill>
                    <a:schemeClr val="bg1"/>
                  </a:solidFill>
                </a:rPr>
                <a:t>Lance Osborne</a:t>
              </a:r>
              <a:endParaRPr lang="en-US" dirty="0">
                <a:solidFill>
                  <a:schemeClr val="bg1"/>
                </a:solidFill>
              </a:endParaRPr>
            </a:p>
          </p:txBody>
        </p:sp>
      </p:grpSp>
      <p:grpSp>
        <p:nvGrpSpPr>
          <p:cNvPr id="10" name="Group 9"/>
          <p:cNvGrpSpPr/>
          <p:nvPr/>
        </p:nvGrpSpPr>
        <p:grpSpPr>
          <a:xfrm>
            <a:off x="5299981" y="3643893"/>
            <a:ext cx="3581400" cy="2458871"/>
            <a:chOff x="5299981" y="3643891"/>
            <a:chExt cx="3581400" cy="2458871"/>
          </a:xfrm>
        </p:grpSpPr>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9981" y="3643891"/>
              <a:ext cx="3581400" cy="2458871"/>
            </a:xfrm>
            <a:prstGeom prst="rect">
              <a:avLst/>
            </a:prstGeom>
            <a:noFill/>
            <a:ln w="127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7593267" y="5687451"/>
              <a:ext cx="1160022" cy="369332"/>
            </a:xfrm>
            <a:prstGeom prst="rect">
              <a:avLst/>
            </a:prstGeom>
            <a:noFill/>
          </p:spPr>
          <p:txBody>
            <a:bodyPr wrap="square" rtlCol="0">
              <a:spAutoFit/>
            </a:bodyPr>
            <a:lstStyle/>
            <a:p>
              <a:r>
                <a:rPr lang="en-US" dirty="0" smtClean="0"/>
                <a:t>David Hall</a:t>
              </a:r>
              <a:endParaRPr lang="en-US" dirty="0"/>
            </a:p>
          </p:txBody>
        </p:sp>
      </p:grpSp>
      <p:grpSp>
        <p:nvGrpSpPr>
          <p:cNvPr id="11" name="Group 10"/>
          <p:cNvGrpSpPr/>
          <p:nvPr/>
        </p:nvGrpSpPr>
        <p:grpSpPr>
          <a:xfrm>
            <a:off x="2491668" y="2821974"/>
            <a:ext cx="3375732" cy="3774069"/>
            <a:chOff x="2491668" y="2821972"/>
            <a:chExt cx="3375732" cy="3774069"/>
          </a:xfrm>
        </p:grpSpPr>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1668" y="2821972"/>
              <a:ext cx="3375732" cy="3774069"/>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2503134" y="6226709"/>
              <a:ext cx="1459266" cy="369332"/>
            </a:xfrm>
            <a:prstGeom prst="rect">
              <a:avLst/>
            </a:prstGeom>
            <a:solidFill>
              <a:srgbClr val="E7EFF9"/>
            </a:solidFill>
          </p:spPr>
          <p:txBody>
            <a:bodyPr wrap="square" rtlCol="0">
              <a:spAutoFit/>
            </a:bodyPr>
            <a:lstStyle/>
            <a:p>
              <a:r>
                <a:rPr lang="en-US" dirty="0" smtClean="0"/>
                <a:t>G. </a:t>
              </a:r>
              <a:r>
                <a:rPr lang="en-US" dirty="0" err="1" smtClean="0"/>
                <a:t>Arakelian</a:t>
              </a:r>
              <a:endParaRPr lang="en-US" dirty="0"/>
            </a:p>
          </p:txBody>
        </p:sp>
      </p:grpSp>
      <p:grpSp>
        <p:nvGrpSpPr>
          <p:cNvPr id="8" name="Group 7"/>
          <p:cNvGrpSpPr/>
          <p:nvPr/>
        </p:nvGrpSpPr>
        <p:grpSpPr>
          <a:xfrm>
            <a:off x="4419601" y="257877"/>
            <a:ext cx="4351435" cy="2722065"/>
            <a:chOff x="4419600" y="257875"/>
            <a:chExt cx="4351435" cy="2722065"/>
          </a:xfrm>
        </p:grpSpPr>
        <p:pic>
          <p:nvPicPr>
            <p:cNvPr id="410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19600" y="257875"/>
              <a:ext cx="4351435" cy="2722065"/>
            </a:xfrm>
            <a:prstGeom prst="rect">
              <a:avLst/>
            </a:prstGeom>
            <a:noFill/>
            <a:ln w="127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6858000" y="2590800"/>
              <a:ext cx="1895289" cy="369332"/>
            </a:xfrm>
            <a:prstGeom prst="rect">
              <a:avLst/>
            </a:prstGeom>
            <a:noFill/>
          </p:spPr>
          <p:txBody>
            <a:bodyPr wrap="square" rtlCol="0">
              <a:spAutoFit/>
            </a:bodyPr>
            <a:lstStyle/>
            <a:p>
              <a:r>
                <a:rPr lang="en-US" dirty="0" smtClean="0">
                  <a:solidFill>
                    <a:schemeClr val="bg1"/>
                  </a:solidFill>
                </a:rPr>
                <a:t>Stephen </a:t>
              </a:r>
              <a:r>
                <a:rPr lang="en-US" dirty="0" err="1" smtClean="0">
                  <a:solidFill>
                    <a:schemeClr val="bg1"/>
                  </a:solidFill>
                </a:rPr>
                <a:t>Ausmus</a:t>
              </a:r>
              <a:endParaRPr lang="en-US" dirty="0">
                <a:solidFill>
                  <a:schemeClr val="bg1"/>
                </a:solidFill>
              </a:endParaRPr>
            </a:p>
          </p:txBody>
        </p:sp>
      </p:grpSp>
    </p:spTree>
    <p:extLst>
      <p:ext uri="{BB962C8B-B14F-4D97-AF65-F5344CB8AC3E}">
        <p14:creationId xmlns:p14="http://schemas.microsoft.com/office/powerpoint/2010/main" val="4759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924790" y="1447800"/>
            <a:ext cx="7215289" cy="4495800"/>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838200" y="2"/>
            <a:ext cx="7696200" cy="1323439"/>
          </a:xfrm>
          <a:prstGeom prst="rect">
            <a:avLst/>
          </a:prstGeom>
          <a:noFill/>
        </p:spPr>
        <p:txBody>
          <a:bodyPr wrap="square" rtlCol="0">
            <a:spAutoFit/>
          </a:bodyPr>
          <a:lstStyle/>
          <a:p>
            <a:r>
              <a:rPr lang="en-US" sz="4000" b="1" dirty="0" smtClean="0">
                <a:solidFill>
                  <a:srgbClr val="00FF00"/>
                </a:solidFill>
                <a:effectLst>
                  <a:outerShdw blurRad="38100" dist="38100" dir="2700000" algn="tl">
                    <a:srgbClr val="000000">
                      <a:alpha val="43137"/>
                    </a:srgbClr>
                  </a:outerShdw>
                </a:effectLst>
                <a:latin typeface="Lucida Bright" panose="02040602050505020304" pitchFamily="18" charset="0"/>
              </a:rPr>
              <a:t> Estimated Numbers of Non-Indigenous Species in Florida</a:t>
            </a:r>
            <a:endParaRPr lang="en-US" sz="4000" b="1" dirty="0">
              <a:solidFill>
                <a:srgbClr val="00FF00"/>
              </a:solidFill>
              <a:effectLst>
                <a:outerShdw blurRad="38100" dist="38100" dir="2700000" algn="tl">
                  <a:srgbClr val="000000">
                    <a:alpha val="43137"/>
                  </a:srgbClr>
                </a:outerShdw>
              </a:effectLst>
              <a:latin typeface="Lucida Bright" panose="02040602050505020304" pitchFamily="18" charset="0"/>
            </a:endParaRPr>
          </a:p>
        </p:txBody>
      </p:sp>
      <p:sp>
        <p:nvSpPr>
          <p:cNvPr id="3" name="TextBox 2"/>
          <p:cNvSpPr txBox="1"/>
          <p:nvPr/>
        </p:nvSpPr>
        <p:spPr>
          <a:xfrm>
            <a:off x="1524000" y="6115050"/>
            <a:ext cx="6019800" cy="400110"/>
          </a:xfrm>
          <a:prstGeom prst="rect">
            <a:avLst/>
          </a:prstGeom>
          <a:noFill/>
        </p:spPr>
        <p:txBody>
          <a:bodyPr wrap="square" rtlCol="0">
            <a:spAutoFit/>
          </a:bodyPr>
          <a:lstStyle/>
          <a:p>
            <a:r>
              <a:rPr lang="en-US" sz="2000" dirty="0" smtClean="0">
                <a:solidFill>
                  <a:schemeClr val="bg1"/>
                </a:solidFill>
                <a:effectLst>
                  <a:outerShdw blurRad="38100" dist="38100" dir="2700000" algn="tl">
                    <a:srgbClr val="000000">
                      <a:alpha val="43137"/>
                    </a:srgbClr>
                  </a:outerShdw>
                </a:effectLst>
                <a:latin typeface="Lucida Bright" panose="02040602050505020304" pitchFamily="18" charset="0"/>
              </a:rPr>
              <a:t>Klassen et al. 2002, Frank and McCoy, 1995a,b</a:t>
            </a:r>
            <a:endParaRPr lang="en-US" sz="2000" dirty="0">
              <a:solidFill>
                <a:schemeClr val="bg1"/>
              </a:solidFill>
              <a:effectLst>
                <a:outerShdw blurRad="38100" dist="38100" dir="2700000" algn="tl">
                  <a:srgbClr val="000000">
                    <a:alpha val="43137"/>
                  </a:srgbClr>
                </a:outerShdw>
              </a:effectLst>
              <a:latin typeface="Lucida Bright" panose="02040602050505020304" pitchFamily="18" charset="0"/>
            </a:endParaRPr>
          </a:p>
        </p:txBody>
      </p:sp>
      <p:sp>
        <p:nvSpPr>
          <p:cNvPr id="4" name="TextBox 3"/>
          <p:cNvSpPr txBox="1"/>
          <p:nvPr/>
        </p:nvSpPr>
        <p:spPr>
          <a:xfrm>
            <a:off x="3733800" y="2362200"/>
            <a:ext cx="1009650" cy="369332"/>
          </a:xfrm>
          <a:prstGeom prst="rect">
            <a:avLst/>
          </a:prstGeom>
          <a:noFill/>
          <a:ln w="28575">
            <a:solidFill>
              <a:srgbClr val="FF0000"/>
            </a:solidFill>
          </a:ln>
        </p:spPr>
        <p:txBody>
          <a:bodyPr wrap="square" rtlCol="0">
            <a:spAutoFit/>
          </a:bodyPr>
          <a:lstStyle/>
          <a:p>
            <a:endParaRPr lang="en-US" dirty="0"/>
          </a:p>
        </p:txBody>
      </p:sp>
      <p:sp>
        <p:nvSpPr>
          <p:cNvPr id="5" name="TextBox 4"/>
          <p:cNvSpPr txBox="1"/>
          <p:nvPr/>
        </p:nvSpPr>
        <p:spPr>
          <a:xfrm>
            <a:off x="6553200" y="2357718"/>
            <a:ext cx="1066800" cy="369332"/>
          </a:xfrm>
          <a:prstGeom prst="rect">
            <a:avLst/>
          </a:prstGeom>
          <a:noFill/>
          <a:ln w="28575">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2048376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90069456"/>
              </p:ext>
            </p:extLst>
          </p:nvPr>
        </p:nvGraphicFramePr>
        <p:xfrm>
          <a:off x="1066801" y="914394"/>
          <a:ext cx="7010399" cy="4876806"/>
        </p:xfrm>
        <a:graphic>
          <a:graphicData uri="http://schemas.openxmlformats.org/drawingml/2006/table">
            <a:tbl>
              <a:tblPr firstRow="1" firstCol="1" bandRow="1">
                <a:tableStyleId>{10A1B5D5-9B99-4C35-A422-299274C87663}</a:tableStyleId>
              </a:tblPr>
              <a:tblGrid>
                <a:gridCol w="3734513"/>
                <a:gridCol w="1758864"/>
                <a:gridCol w="1517022"/>
              </a:tblGrid>
              <a:tr h="760266">
                <a:tc>
                  <a:txBody>
                    <a:bodyPr/>
                    <a:lstStyle/>
                    <a:p>
                      <a:pPr marL="0" marR="0" algn="ctr">
                        <a:lnSpc>
                          <a:spcPct val="115000"/>
                        </a:lnSpc>
                        <a:spcBef>
                          <a:spcPts val="0"/>
                        </a:spcBef>
                        <a:spcAft>
                          <a:spcPts val="0"/>
                        </a:spcAft>
                      </a:pPr>
                      <a:endParaRPr lang="en-US" sz="1200" dirty="0" smtClean="0">
                        <a:solidFill>
                          <a:schemeClr val="tx1"/>
                        </a:solidFill>
                        <a:effectLst/>
                      </a:endParaRPr>
                    </a:p>
                    <a:p>
                      <a:pPr marL="0" marR="0" algn="ctr">
                        <a:lnSpc>
                          <a:spcPct val="115000"/>
                        </a:lnSpc>
                        <a:spcBef>
                          <a:spcPts val="0"/>
                        </a:spcBef>
                        <a:spcAft>
                          <a:spcPts val="0"/>
                        </a:spcAft>
                      </a:pPr>
                      <a:r>
                        <a:rPr lang="en-US" sz="2000" dirty="0" smtClean="0">
                          <a:solidFill>
                            <a:schemeClr val="tx1"/>
                          </a:solidFill>
                          <a:effectLst/>
                        </a:rPr>
                        <a:t>Species</a:t>
                      </a:r>
                      <a:r>
                        <a:rPr lang="en-US" sz="2000" dirty="0">
                          <a:solidFill>
                            <a:schemeClr val="tx1"/>
                          </a:solidFill>
                          <a:effectLst/>
                        </a:rPr>
                        <a:t> </a:t>
                      </a:r>
                      <a:endParaRPr lang="en-US" sz="2000" dirty="0">
                        <a:solidFill>
                          <a:schemeClr val="tx1"/>
                        </a:solidFill>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chemeClr val="tx1"/>
                          </a:solidFill>
                          <a:effectLst/>
                        </a:rPr>
                        <a:t>Number</a:t>
                      </a:r>
                      <a:endParaRPr lang="en-US" sz="2000" dirty="0">
                        <a:solidFill>
                          <a:schemeClr val="tx1"/>
                        </a:solidFill>
                        <a:effectLst/>
                        <a:latin typeface="Times New Roman"/>
                        <a:ea typeface="Calibri"/>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chemeClr val="tx1"/>
                          </a:solidFill>
                          <a:effectLst/>
                        </a:rPr>
                        <a:t>Percentage</a:t>
                      </a:r>
                      <a:endParaRPr lang="en-US" sz="2000" dirty="0">
                        <a:solidFill>
                          <a:schemeClr val="tx1"/>
                        </a:solidFill>
                        <a:effectLst/>
                        <a:latin typeface="Times New Roman"/>
                        <a:ea typeface="Calibri"/>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1654">
                <a:tc>
                  <a:txBody>
                    <a:bodyPr/>
                    <a:lstStyle/>
                    <a:p>
                      <a:pPr marL="0" marR="0">
                        <a:lnSpc>
                          <a:spcPct val="115000"/>
                        </a:lnSpc>
                        <a:spcBef>
                          <a:spcPts val="0"/>
                        </a:spcBef>
                        <a:spcAft>
                          <a:spcPts val="0"/>
                        </a:spcAft>
                      </a:pPr>
                      <a:r>
                        <a:rPr lang="en-US" sz="2000" dirty="0">
                          <a:effectLst/>
                        </a:rPr>
                        <a:t>Indigenous </a:t>
                      </a:r>
                      <a:endParaRPr lang="en-US" sz="2000" dirty="0">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mpd="sng">
                      <a:noFill/>
                    </a:lnB>
                    <a:solidFill>
                      <a:schemeClr val="bg1"/>
                    </a:solidFill>
                  </a:tcPr>
                </a:tc>
                <a:tc>
                  <a:txBody>
                    <a:bodyPr/>
                    <a:lstStyle/>
                    <a:p>
                      <a:pPr marL="0" marR="0" algn="ctr">
                        <a:lnSpc>
                          <a:spcPct val="115000"/>
                        </a:lnSpc>
                        <a:spcBef>
                          <a:spcPts val="0"/>
                        </a:spcBef>
                        <a:spcAft>
                          <a:spcPts val="0"/>
                        </a:spcAft>
                      </a:pPr>
                      <a:r>
                        <a:rPr lang="en-US" sz="1200" dirty="0">
                          <a:effectLst/>
                        </a:rPr>
                        <a:t> </a:t>
                      </a:r>
                      <a:endParaRPr lang="en-US" sz="1200" dirty="0">
                        <a:effectLst/>
                        <a:latin typeface="Times New Roman"/>
                        <a:ea typeface="Calibri"/>
                      </a:endParaRPr>
                    </a:p>
                  </a:txBody>
                  <a:tcPr marL="68580" marR="68580" marT="0" marB="0">
                    <a:lnT w="12700" cap="flat" cmpd="sng" algn="ctr">
                      <a:solidFill>
                        <a:schemeClr val="tx1"/>
                      </a:solidFill>
                      <a:prstDash val="solid"/>
                      <a:round/>
                      <a:headEnd type="none" w="med" len="med"/>
                      <a:tailEnd type="none" w="med" len="med"/>
                    </a:lnT>
                    <a:lnB w="12700" cmpd="sng">
                      <a:noFill/>
                    </a:lnB>
                    <a:solidFill>
                      <a:schemeClr val="bg1"/>
                    </a:solidFill>
                  </a:tcPr>
                </a:tc>
                <a:tc>
                  <a:txBody>
                    <a:bodyPr/>
                    <a:lstStyle/>
                    <a:p>
                      <a:pPr marL="0" marR="0" algn="ctr">
                        <a:lnSpc>
                          <a:spcPct val="115000"/>
                        </a:lnSpc>
                        <a:spcBef>
                          <a:spcPts val="0"/>
                        </a:spcBef>
                        <a:spcAft>
                          <a:spcPts val="0"/>
                        </a:spcAft>
                      </a:pPr>
                      <a:r>
                        <a:rPr lang="en-US" sz="1200" dirty="0">
                          <a:effectLst/>
                        </a:rPr>
                        <a:t> </a:t>
                      </a:r>
                      <a:endParaRPr lang="en-US" sz="1200" dirty="0">
                        <a:effectLst/>
                        <a:latin typeface="Times New Roman"/>
                        <a:ea typeface="Calibri"/>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solidFill>
                      <a:schemeClr val="bg1"/>
                    </a:solidFill>
                  </a:tcPr>
                </a:tc>
              </a:tr>
              <a:tr h="411654">
                <a:tc>
                  <a:txBody>
                    <a:bodyPr/>
                    <a:lstStyle/>
                    <a:p>
                      <a:pPr marL="0" marR="0">
                        <a:lnSpc>
                          <a:spcPct val="115000"/>
                        </a:lnSpc>
                        <a:spcBef>
                          <a:spcPts val="0"/>
                        </a:spcBef>
                        <a:spcAft>
                          <a:spcPts val="0"/>
                        </a:spcAft>
                      </a:pPr>
                      <a:r>
                        <a:rPr lang="en-US" sz="2000" dirty="0">
                          <a:effectLst/>
                        </a:rPr>
                        <a:t>     </a:t>
                      </a:r>
                      <a:r>
                        <a:rPr lang="en-US" sz="2000" dirty="0" err="1">
                          <a:effectLst/>
                        </a:rPr>
                        <a:t>Precinctive</a:t>
                      </a:r>
                      <a:r>
                        <a:rPr lang="en-US" sz="2000" dirty="0">
                          <a:effectLst/>
                        </a:rPr>
                        <a:t> </a:t>
                      </a:r>
                      <a:endParaRPr lang="en-US" sz="2000" dirty="0">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en-US" sz="2000" dirty="0">
                          <a:effectLst/>
                        </a:rPr>
                        <a:t>1,514</a:t>
                      </a:r>
                      <a:endParaRPr lang="en-US" sz="2000" dirty="0">
                        <a:effectLst/>
                        <a:latin typeface="Times New Roman"/>
                        <a:ea typeface="Calibri"/>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en-US" sz="2000" dirty="0">
                          <a:effectLst/>
                        </a:rPr>
                        <a:t>12.1</a:t>
                      </a:r>
                      <a:endParaRPr lang="en-US" sz="2000" dirty="0">
                        <a:effectLst/>
                        <a:latin typeface="Times New Roman"/>
                        <a:ea typeface="Calibri"/>
                      </a:endParaRPr>
                    </a:p>
                  </a:txBody>
                  <a:tcPr marL="68580" marR="68580" marT="0" marB="0">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411654">
                <a:tc>
                  <a:txBody>
                    <a:bodyPr/>
                    <a:lstStyle/>
                    <a:p>
                      <a:pPr marL="0" marR="0">
                        <a:lnSpc>
                          <a:spcPct val="115000"/>
                        </a:lnSpc>
                        <a:spcBef>
                          <a:spcPts val="0"/>
                        </a:spcBef>
                        <a:spcAft>
                          <a:spcPts val="0"/>
                        </a:spcAft>
                      </a:pPr>
                      <a:r>
                        <a:rPr lang="en-US" sz="2000" dirty="0">
                          <a:effectLst/>
                        </a:rPr>
                        <a:t>     Indigenous not </a:t>
                      </a:r>
                      <a:r>
                        <a:rPr lang="en-US" sz="2000" dirty="0" err="1">
                          <a:effectLst/>
                        </a:rPr>
                        <a:t>precinctive</a:t>
                      </a:r>
                      <a:r>
                        <a:rPr lang="en-US" sz="2000" dirty="0">
                          <a:effectLst/>
                        </a:rPr>
                        <a:t> </a:t>
                      </a:r>
                      <a:endParaRPr lang="en-US" sz="2000" dirty="0">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en-US" sz="2000" dirty="0">
                          <a:effectLst/>
                        </a:rPr>
                        <a:t>9,998</a:t>
                      </a:r>
                      <a:endParaRPr lang="en-US" sz="2000" dirty="0">
                        <a:effectLst/>
                        <a:latin typeface="Times New Roman"/>
                        <a:ea typeface="Calibri"/>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en-US" sz="2000" dirty="0">
                          <a:effectLst/>
                        </a:rPr>
                        <a:t>80.0</a:t>
                      </a:r>
                      <a:endParaRPr lang="en-US" sz="2000" dirty="0">
                        <a:effectLst/>
                        <a:latin typeface="Times New Roman"/>
                        <a:ea typeface="Calibri"/>
                      </a:endParaRPr>
                    </a:p>
                  </a:txBody>
                  <a:tcPr marL="68580" marR="68580" marT="0" marB="0">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411654">
                <a:tc>
                  <a:txBody>
                    <a:bodyPr/>
                    <a:lstStyle/>
                    <a:p>
                      <a:pPr marL="0" marR="0">
                        <a:lnSpc>
                          <a:spcPct val="115000"/>
                        </a:lnSpc>
                        <a:spcBef>
                          <a:spcPts val="0"/>
                        </a:spcBef>
                        <a:spcAft>
                          <a:spcPts val="0"/>
                        </a:spcAft>
                      </a:pPr>
                      <a:r>
                        <a:rPr lang="en-US" sz="2000" dirty="0">
                          <a:effectLst/>
                        </a:rPr>
                        <a:t>          Total</a:t>
                      </a:r>
                      <a:endParaRPr lang="en-US" sz="2000" dirty="0">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en-US" sz="2000" dirty="0">
                          <a:effectLst/>
                        </a:rPr>
                        <a:t>11,512</a:t>
                      </a:r>
                      <a:endParaRPr lang="en-US" sz="2000" dirty="0">
                        <a:effectLst/>
                        <a:latin typeface="Times New Roman"/>
                        <a:ea typeface="Calibri"/>
                      </a:endParaRPr>
                    </a:p>
                  </a:txBody>
                  <a:tcPr marL="68580" marR="68580" marT="0" marB="0">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en-US" sz="2000" dirty="0">
                          <a:effectLst/>
                        </a:rPr>
                        <a:t>92.1</a:t>
                      </a:r>
                      <a:endParaRPr lang="en-US" sz="2000" dirty="0">
                        <a:effectLst/>
                        <a:latin typeface="Times New Roman"/>
                        <a:ea typeface="Calibri"/>
                      </a:endParaRPr>
                    </a:p>
                  </a:txBody>
                  <a:tcPr marL="68580" marR="68580" marT="0" marB="0">
                    <a:lnL>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1654">
                <a:tc>
                  <a:txBody>
                    <a:bodyPr/>
                    <a:lstStyle/>
                    <a:p>
                      <a:pPr marL="0" marR="0">
                        <a:lnSpc>
                          <a:spcPct val="115000"/>
                        </a:lnSpc>
                        <a:spcBef>
                          <a:spcPts val="0"/>
                        </a:spcBef>
                        <a:spcAft>
                          <a:spcPts val="0"/>
                        </a:spcAft>
                      </a:pPr>
                      <a:r>
                        <a:rPr lang="en-US" sz="2000" dirty="0">
                          <a:effectLst/>
                        </a:rPr>
                        <a:t>Adventive </a:t>
                      </a:r>
                      <a:endParaRPr lang="en-US" sz="2000" dirty="0">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mpd="sng">
                      <a:noFill/>
                    </a:lnB>
                    <a:solidFill>
                      <a:schemeClr val="bg1"/>
                    </a:solidFill>
                  </a:tcPr>
                </a:tc>
                <a:tc>
                  <a:txBody>
                    <a:bodyPr/>
                    <a:lstStyle/>
                    <a:p>
                      <a:pPr marL="0" marR="0" algn="ctr">
                        <a:lnSpc>
                          <a:spcPct val="115000"/>
                        </a:lnSpc>
                        <a:spcBef>
                          <a:spcPts val="0"/>
                        </a:spcBef>
                        <a:spcAft>
                          <a:spcPts val="0"/>
                        </a:spcAft>
                      </a:pPr>
                      <a:r>
                        <a:rPr lang="en-US" sz="2000" dirty="0">
                          <a:effectLst/>
                        </a:rPr>
                        <a:t> </a:t>
                      </a:r>
                      <a:endParaRPr lang="en-US" sz="2000" dirty="0">
                        <a:effectLst/>
                        <a:latin typeface="Times New Roman"/>
                        <a:ea typeface="Calibri"/>
                      </a:endParaRPr>
                    </a:p>
                  </a:txBody>
                  <a:tcPr marL="68580" marR="68580" marT="0" marB="0">
                    <a:lnT w="12700" cap="flat" cmpd="sng" algn="ctr">
                      <a:solidFill>
                        <a:schemeClr val="tx1"/>
                      </a:solidFill>
                      <a:prstDash val="solid"/>
                      <a:round/>
                      <a:headEnd type="none" w="med" len="med"/>
                      <a:tailEnd type="none" w="med" len="med"/>
                    </a:lnT>
                    <a:lnB w="12700" cmpd="sng">
                      <a:noFill/>
                    </a:lnB>
                    <a:solidFill>
                      <a:schemeClr val="bg1"/>
                    </a:solidFill>
                  </a:tcPr>
                </a:tc>
                <a:tc>
                  <a:txBody>
                    <a:bodyPr/>
                    <a:lstStyle/>
                    <a:p>
                      <a:pPr marL="0" marR="0" algn="ctr">
                        <a:lnSpc>
                          <a:spcPct val="115000"/>
                        </a:lnSpc>
                        <a:spcBef>
                          <a:spcPts val="0"/>
                        </a:spcBef>
                        <a:spcAft>
                          <a:spcPts val="0"/>
                        </a:spcAft>
                      </a:pPr>
                      <a:r>
                        <a:rPr lang="en-US" sz="2000" dirty="0">
                          <a:effectLst/>
                        </a:rPr>
                        <a:t> </a:t>
                      </a:r>
                      <a:endParaRPr lang="en-US" sz="2000" dirty="0">
                        <a:effectLst/>
                        <a:latin typeface="Times New Roman"/>
                        <a:ea typeface="Calibri"/>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solidFill>
                      <a:schemeClr val="bg1"/>
                    </a:solidFill>
                  </a:tcPr>
                </a:tc>
              </a:tr>
              <a:tr h="411654">
                <a:tc>
                  <a:txBody>
                    <a:bodyPr/>
                    <a:lstStyle/>
                    <a:p>
                      <a:pPr marL="0" marR="0">
                        <a:lnSpc>
                          <a:spcPct val="115000"/>
                        </a:lnSpc>
                        <a:spcBef>
                          <a:spcPts val="0"/>
                        </a:spcBef>
                        <a:spcAft>
                          <a:spcPts val="0"/>
                        </a:spcAft>
                      </a:pPr>
                      <a:r>
                        <a:rPr lang="en-US" sz="2000" dirty="0">
                          <a:effectLst/>
                        </a:rPr>
                        <a:t>     Immigrant </a:t>
                      </a:r>
                      <a:endParaRPr lang="en-US" sz="2000" dirty="0">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en-US" sz="2000" dirty="0">
                          <a:effectLst/>
                        </a:rPr>
                        <a:t>946</a:t>
                      </a:r>
                      <a:endParaRPr lang="en-US" sz="2000" dirty="0">
                        <a:effectLst/>
                        <a:latin typeface="Times New Roman"/>
                        <a:ea typeface="Calibri"/>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en-US" sz="2000" dirty="0">
                          <a:effectLst/>
                        </a:rPr>
                        <a:t>7.6</a:t>
                      </a:r>
                      <a:endParaRPr lang="en-US" sz="2000" dirty="0">
                        <a:effectLst/>
                        <a:latin typeface="Times New Roman"/>
                        <a:ea typeface="Calibri"/>
                      </a:endParaRPr>
                    </a:p>
                  </a:txBody>
                  <a:tcPr marL="68580" marR="68580" marT="0" marB="0">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411654">
                <a:tc>
                  <a:txBody>
                    <a:bodyPr/>
                    <a:lstStyle/>
                    <a:p>
                      <a:pPr marL="0" marR="0">
                        <a:lnSpc>
                          <a:spcPct val="115000"/>
                        </a:lnSpc>
                        <a:spcBef>
                          <a:spcPts val="0"/>
                        </a:spcBef>
                        <a:spcAft>
                          <a:spcPts val="0"/>
                        </a:spcAft>
                      </a:pPr>
                      <a:r>
                        <a:rPr lang="en-US" sz="2000" dirty="0">
                          <a:effectLst/>
                        </a:rPr>
                        <a:t>     Introduced </a:t>
                      </a:r>
                      <a:endParaRPr lang="en-US" sz="2000" dirty="0">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en-US" sz="2000" dirty="0">
                          <a:effectLst/>
                        </a:rPr>
                        <a:t>42</a:t>
                      </a:r>
                      <a:endParaRPr lang="en-US" sz="2000" dirty="0">
                        <a:effectLst/>
                        <a:latin typeface="Times New Roman"/>
                        <a:ea typeface="Calibri"/>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en-US" sz="2000" dirty="0">
                          <a:effectLst/>
                        </a:rPr>
                        <a:t>0.3</a:t>
                      </a:r>
                      <a:endParaRPr lang="en-US" sz="2000" dirty="0">
                        <a:effectLst/>
                        <a:latin typeface="Times New Roman"/>
                        <a:ea typeface="Calibri"/>
                      </a:endParaRPr>
                    </a:p>
                  </a:txBody>
                  <a:tcPr marL="68580" marR="68580" marT="0" marB="0">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411654">
                <a:tc>
                  <a:txBody>
                    <a:bodyPr/>
                    <a:lstStyle/>
                    <a:p>
                      <a:pPr marL="0" marR="0">
                        <a:lnSpc>
                          <a:spcPct val="115000"/>
                        </a:lnSpc>
                        <a:spcBef>
                          <a:spcPts val="0"/>
                        </a:spcBef>
                        <a:spcAft>
                          <a:spcPts val="0"/>
                        </a:spcAft>
                      </a:pPr>
                      <a:r>
                        <a:rPr lang="en-US" sz="2000" dirty="0">
                          <a:effectLst/>
                        </a:rPr>
                        <a:t>          Total</a:t>
                      </a:r>
                      <a:endParaRPr lang="en-US" sz="2000" dirty="0">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T w="12700" cmpd="sng">
                      <a:noFill/>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effectLst/>
                        </a:rPr>
                        <a:t>988</a:t>
                      </a:r>
                      <a:endParaRPr lang="en-US" sz="2000" dirty="0">
                        <a:effectLst/>
                        <a:latin typeface="Times New Roman"/>
                        <a:ea typeface="Calibri"/>
                      </a:endParaRPr>
                    </a:p>
                  </a:txBody>
                  <a:tcPr marL="68580" marR="68580" marT="0" marB="0">
                    <a:lnT w="12700" cmpd="sng">
                      <a:noFill/>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effectLst/>
                        </a:rPr>
                        <a:t>7.9</a:t>
                      </a:r>
                      <a:endParaRPr lang="en-US" sz="2000" dirty="0">
                        <a:effectLst/>
                        <a:latin typeface="Times New Roman"/>
                        <a:ea typeface="Calibri"/>
                      </a:endParaRPr>
                    </a:p>
                  </a:txBody>
                  <a:tcPr marL="68580" marR="68580" marT="0" marB="0">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solidFill>
                      <a:schemeClr val="bg1"/>
                    </a:solidFill>
                  </a:tcPr>
                </a:tc>
              </a:tr>
              <a:tr h="411654">
                <a:tc>
                  <a:txBody>
                    <a:bodyPr/>
                    <a:lstStyle/>
                    <a:p>
                      <a:pPr marL="0" marR="0">
                        <a:lnSpc>
                          <a:spcPct val="115000"/>
                        </a:lnSpc>
                        <a:spcBef>
                          <a:spcPts val="0"/>
                        </a:spcBef>
                        <a:spcAft>
                          <a:spcPts val="0"/>
                        </a:spcAft>
                      </a:pPr>
                      <a:r>
                        <a:rPr lang="en-US" sz="2000" dirty="0">
                          <a:effectLst/>
                        </a:rPr>
                        <a:t> </a:t>
                      </a:r>
                      <a:endParaRPr lang="en-US" sz="2000" dirty="0">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mpd="sng">
                      <a:noFill/>
                    </a:lnB>
                    <a:solidFill>
                      <a:schemeClr val="bg1"/>
                    </a:solidFill>
                  </a:tcPr>
                </a:tc>
                <a:tc>
                  <a:txBody>
                    <a:bodyPr/>
                    <a:lstStyle/>
                    <a:p>
                      <a:pPr marL="0" marR="0" algn="ctr">
                        <a:lnSpc>
                          <a:spcPct val="115000"/>
                        </a:lnSpc>
                        <a:spcBef>
                          <a:spcPts val="0"/>
                        </a:spcBef>
                        <a:spcAft>
                          <a:spcPts val="0"/>
                        </a:spcAft>
                      </a:pPr>
                      <a:r>
                        <a:rPr lang="en-US" sz="2000" dirty="0">
                          <a:effectLst/>
                        </a:rPr>
                        <a:t> </a:t>
                      </a:r>
                      <a:endParaRPr lang="en-US" sz="2000" dirty="0">
                        <a:effectLst/>
                        <a:latin typeface="Times New Roman"/>
                        <a:ea typeface="Calibri"/>
                      </a:endParaRPr>
                    </a:p>
                  </a:txBody>
                  <a:tcPr marL="68580" marR="68580" marT="0" marB="0">
                    <a:lnT w="12700" cap="flat" cmpd="sng" algn="ctr">
                      <a:solidFill>
                        <a:schemeClr val="tx1"/>
                      </a:solidFill>
                      <a:prstDash val="solid"/>
                      <a:round/>
                      <a:headEnd type="none" w="med" len="med"/>
                      <a:tailEnd type="none" w="med" len="med"/>
                    </a:lnT>
                    <a:lnB w="12700" cmpd="sng">
                      <a:noFill/>
                    </a:lnB>
                    <a:solidFill>
                      <a:schemeClr val="bg1"/>
                    </a:solidFill>
                  </a:tcPr>
                </a:tc>
                <a:tc>
                  <a:txBody>
                    <a:bodyPr/>
                    <a:lstStyle/>
                    <a:p>
                      <a:pPr marL="0" marR="0" algn="ctr">
                        <a:lnSpc>
                          <a:spcPct val="115000"/>
                        </a:lnSpc>
                        <a:spcBef>
                          <a:spcPts val="0"/>
                        </a:spcBef>
                        <a:spcAft>
                          <a:spcPts val="0"/>
                        </a:spcAft>
                      </a:pPr>
                      <a:r>
                        <a:rPr lang="en-US" sz="2000" dirty="0">
                          <a:effectLst/>
                        </a:rPr>
                        <a:t> </a:t>
                      </a:r>
                      <a:endParaRPr lang="en-US" sz="2000" dirty="0">
                        <a:effectLst/>
                        <a:latin typeface="Times New Roman"/>
                        <a:ea typeface="Calibri"/>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solidFill>
                      <a:schemeClr val="bg1"/>
                    </a:solidFill>
                  </a:tcPr>
                </a:tc>
              </a:tr>
              <a:tr h="411654">
                <a:tc>
                  <a:txBody>
                    <a:bodyPr/>
                    <a:lstStyle/>
                    <a:p>
                      <a:pPr marL="0" marR="0">
                        <a:lnSpc>
                          <a:spcPct val="115000"/>
                        </a:lnSpc>
                        <a:spcBef>
                          <a:spcPts val="0"/>
                        </a:spcBef>
                        <a:spcAft>
                          <a:spcPts val="0"/>
                        </a:spcAft>
                      </a:pPr>
                      <a:r>
                        <a:rPr lang="en-US" sz="2000" dirty="0">
                          <a:effectLst/>
                        </a:rPr>
                        <a:t>Total </a:t>
                      </a:r>
                      <a:r>
                        <a:rPr lang="en-US" sz="2000" dirty="0" smtClean="0">
                          <a:effectLst/>
                        </a:rPr>
                        <a:t> </a:t>
                      </a:r>
                      <a:endParaRPr lang="en-US" sz="2000" dirty="0">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en-US" sz="2000" dirty="0">
                          <a:effectLst/>
                        </a:rPr>
                        <a:t>12,500</a:t>
                      </a:r>
                      <a:endParaRPr lang="en-US" sz="2000" dirty="0">
                        <a:effectLst/>
                        <a:latin typeface="Times New Roman"/>
                        <a:ea typeface="Calibri"/>
                      </a:endParaRPr>
                    </a:p>
                  </a:txBody>
                  <a:tcPr marL="68580" marR="68580" marT="0" marB="0">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en-US" sz="2000" dirty="0">
                          <a:effectLst/>
                        </a:rPr>
                        <a:t>100</a:t>
                      </a:r>
                      <a:endParaRPr lang="en-US" sz="2000" dirty="0">
                        <a:effectLst/>
                        <a:latin typeface="Times New Roman"/>
                        <a:ea typeface="Calibri"/>
                      </a:endParaRPr>
                    </a:p>
                  </a:txBody>
                  <a:tcPr marL="68580" marR="68580" marT="0" marB="0">
                    <a:lnL>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4" name="TextBox 3"/>
          <p:cNvSpPr txBox="1"/>
          <p:nvPr/>
        </p:nvSpPr>
        <p:spPr>
          <a:xfrm>
            <a:off x="1371601" y="5943600"/>
            <a:ext cx="7357946" cy="707886"/>
          </a:xfrm>
          <a:prstGeom prst="rect">
            <a:avLst/>
          </a:prstGeom>
          <a:noFill/>
        </p:spPr>
        <p:txBody>
          <a:bodyPr wrap="square" rtlCol="0">
            <a:spAutoFit/>
          </a:bodyPr>
          <a:lstStyle/>
          <a:p>
            <a:r>
              <a:rPr lang="en-US" sz="2000" dirty="0" err="1" smtClean="0">
                <a:solidFill>
                  <a:schemeClr val="bg1"/>
                </a:solidFill>
                <a:effectLst>
                  <a:outerShdw blurRad="38100" dist="38100" dir="2700000" algn="tl">
                    <a:srgbClr val="000000">
                      <a:alpha val="43137"/>
                    </a:srgbClr>
                  </a:outerShdw>
                </a:effectLst>
                <a:latin typeface="Lucida Bright" panose="02040602050505020304" pitchFamily="18" charset="0"/>
              </a:rPr>
              <a:t>Precinctive</a:t>
            </a:r>
            <a:r>
              <a:rPr lang="en-US" sz="2000" dirty="0">
                <a:solidFill>
                  <a:schemeClr val="bg1"/>
                </a:solidFill>
                <a:effectLst>
                  <a:outerShdw blurRad="38100" dist="38100" dir="2700000" algn="tl">
                    <a:srgbClr val="000000">
                      <a:alpha val="43137"/>
                    </a:srgbClr>
                  </a:outerShdw>
                </a:effectLst>
                <a:latin typeface="Lucida Bright" panose="02040602050505020304" pitchFamily="18" charset="0"/>
              </a:rPr>
              <a:t>=</a:t>
            </a:r>
            <a:r>
              <a:rPr lang="en-US" sz="2000" dirty="0" smtClean="0">
                <a:solidFill>
                  <a:schemeClr val="bg1"/>
                </a:solidFill>
                <a:effectLst>
                  <a:outerShdw blurRad="38100" dist="38100" dir="2700000" algn="tl">
                    <a:srgbClr val="000000">
                      <a:alpha val="43137"/>
                    </a:srgbClr>
                  </a:outerShdw>
                </a:effectLst>
                <a:latin typeface="Lucida Bright" panose="02040602050505020304" pitchFamily="18" charset="0"/>
              </a:rPr>
              <a:t> </a:t>
            </a:r>
            <a:r>
              <a:rPr lang="en-US" sz="2000" dirty="0">
                <a:solidFill>
                  <a:schemeClr val="bg1"/>
                </a:solidFill>
                <a:effectLst>
                  <a:outerShdw blurRad="38100" dist="38100" dir="2700000" algn="tl">
                    <a:srgbClr val="000000">
                      <a:alpha val="43137"/>
                    </a:srgbClr>
                  </a:outerShdw>
                </a:effectLst>
                <a:latin typeface="Lucida Bright" panose="02040602050505020304" pitchFamily="18" charset="0"/>
              </a:rPr>
              <a:t>native </a:t>
            </a:r>
            <a:r>
              <a:rPr lang="en-US" sz="2000" dirty="0" smtClean="0">
                <a:solidFill>
                  <a:schemeClr val="bg1"/>
                </a:solidFill>
                <a:effectLst>
                  <a:outerShdw blurRad="38100" dist="38100" dir="2700000" algn="tl">
                    <a:srgbClr val="000000">
                      <a:alpha val="43137"/>
                    </a:srgbClr>
                  </a:outerShdw>
                </a:effectLst>
                <a:latin typeface="Lucida Bright" panose="02040602050505020304" pitchFamily="18" charset="0"/>
              </a:rPr>
              <a:t>and </a:t>
            </a:r>
            <a:r>
              <a:rPr lang="en-US" sz="2000" dirty="0">
                <a:solidFill>
                  <a:schemeClr val="bg1"/>
                </a:solidFill>
                <a:effectLst>
                  <a:outerShdw blurRad="38100" dist="38100" dir="2700000" algn="tl">
                    <a:srgbClr val="000000">
                      <a:alpha val="43137"/>
                    </a:srgbClr>
                  </a:outerShdw>
                </a:effectLst>
                <a:latin typeface="Lucida Bright" panose="02040602050505020304" pitchFamily="18" charset="0"/>
              </a:rPr>
              <a:t>restricted </a:t>
            </a:r>
            <a:r>
              <a:rPr lang="en-US" sz="2000" dirty="0" smtClean="0">
                <a:solidFill>
                  <a:schemeClr val="bg1"/>
                </a:solidFill>
                <a:effectLst>
                  <a:outerShdw blurRad="38100" dist="38100" dir="2700000" algn="tl">
                    <a:srgbClr val="000000">
                      <a:alpha val="43137"/>
                    </a:srgbClr>
                  </a:outerShdw>
                </a:effectLst>
                <a:latin typeface="Lucida Bright" panose="02040602050505020304" pitchFamily="18" charset="0"/>
              </a:rPr>
              <a:t>to an area</a:t>
            </a:r>
          </a:p>
          <a:p>
            <a:r>
              <a:rPr lang="en-US" sz="2000" dirty="0" smtClean="0">
                <a:solidFill>
                  <a:schemeClr val="bg1"/>
                </a:solidFill>
                <a:effectLst>
                  <a:outerShdw blurRad="38100" dist="38100" dir="2700000" algn="tl">
                    <a:srgbClr val="000000">
                      <a:alpha val="43137"/>
                    </a:srgbClr>
                  </a:outerShdw>
                </a:effectLst>
                <a:latin typeface="Lucida Bright" panose="02040602050505020304" pitchFamily="18" charset="0"/>
              </a:rPr>
              <a:t>Adventive= non-indigenous (Frank </a:t>
            </a:r>
            <a:r>
              <a:rPr lang="en-US" sz="2000" dirty="0">
                <a:solidFill>
                  <a:schemeClr val="bg1"/>
                </a:solidFill>
                <a:effectLst>
                  <a:outerShdw blurRad="38100" dist="38100" dir="2700000" algn="tl">
                    <a:srgbClr val="000000">
                      <a:alpha val="43137"/>
                    </a:srgbClr>
                  </a:outerShdw>
                </a:effectLst>
                <a:latin typeface="Lucida Bright" panose="02040602050505020304" pitchFamily="18" charset="0"/>
              </a:rPr>
              <a:t>and McCoy </a:t>
            </a:r>
            <a:r>
              <a:rPr lang="en-US" sz="2000" dirty="0" smtClean="0">
                <a:solidFill>
                  <a:schemeClr val="bg1"/>
                </a:solidFill>
                <a:effectLst>
                  <a:outerShdw blurRad="38100" dist="38100" dir="2700000" algn="tl">
                    <a:srgbClr val="000000">
                      <a:alpha val="43137"/>
                    </a:srgbClr>
                  </a:outerShdw>
                </a:effectLst>
                <a:latin typeface="Lucida Bright" panose="02040602050505020304" pitchFamily="18" charset="0"/>
              </a:rPr>
              <a:t>1995b)</a:t>
            </a:r>
            <a:endParaRPr lang="en-US" dirty="0"/>
          </a:p>
        </p:txBody>
      </p:sp>
      <p:sp>
        <p:nvSpPr>
          <p:cNvPr id="5" name="TextBox 4"/>
          <p:cNvSpPr txBox="1"/>
          <p:nvPr/>
        </p:nvSpPr>
        <p:spPr>
          <a:xfrm>
            <a:off x="2743200" y="76200"/>
            <a:ext cx="4495800" cy="707886"/>
          </a:xfrm>
          <a:prstGeom prst="rect">
            <a:avLst/>
          </a:prstGeom>
          <a:noFill/>
        </p:spPr>
        <p:txBody>
          <a:bodyPr wrap="square" rtlCol="0">
            <a:spAutoFit/>
          </a:bodyPr>
          <a:lstStyle/>
          <a:p>
            <a:r>
              <a:rPr lang="en-US" sz="4000" b="1" dirty="0" smtClean="0">
                <a:solidFill>
                  <a:srgbClr val="00FF00"/>
                </a:solidFill>
                <a:effectLst>
                  <a:outerShdw blurRad="38100" dist="38100" dir="2700000" algn="tl">
                    <a:srgbClr val="000000">
                      <a:alpha val="43137"/>
                    </a:srgbClr>
                  </a:outerShdw>
                </a:effectLst>
                <a:latin typeface="Lucida Bright" panose="02040602050505020304" pitchFamily="18" charset="0"/>
              </a:rPr>
              <a:t>Florida Insects</a:t>
            </a:r>
            <a:endParaRPr lang="en-US" sz="4000" b="1" dirty="0">
              <a:solidFill>
                <a:srgbClr val="00FF00"/>
              </a:solidFill>
              <a:effectLst>
                <a:outerShdw blurRad="38100" dist="38100" dir="2700000" algn="tl">
                  <a:srgbClr val="000000">
                    <a:alpha val="43137"/>
                  </a:srgbClr>
                </a:outerShdw>
              </a:effectLst>
              <a:latin typeface="Lucida Bright" panose="02040602050505020304" pitchFamily="18" charset="0"/>
            </a:endParaRPr>
          </a:p>
        </p:txBody>
      </p:sp>
      <p:sp>
        <p:nvSpPr>
          <p:cNvPr id="6" name="TextBox 5"/>
          <p:cNvSpPr txBox="1"/>
          <p:nvPr/>
        </p:nvSpPr>
        <p:spPr>
          <a:xfrm>
            <a:off x="5410200" y="4558319"/>
            <a:ext cx="533400" cy="369332"/>
          </a:xfrm>
          <a:prstGeom prst="rect">
            <a:avLst/>
          </a:prstGeom>
          <a:noFill/>
          <a:ln w="19050">
            <a:solidFill>
              <a:srgbClr val="FF0000"/>
            </a:solidFill>
          </a:ln>
        </p:spPr>
        <p:txBody>
          <a:bodyPr wrap="square" rtlCol="0">
            <a:spAutoFit/>
          </a:bodyPr>
          <a:lstStyle/>
          <a:p>
            <a:endParaRPr lang="en-US" dirty="0"/>
          </a:p>
        </p:txBody>
      </p:sp>
      <p:sp>
        <p:nvSpPr>
          <p:cNvPr id="7" name="TextBox 6"/>
          <p:cNvSpPr txBox="1"/>
          <p:nvPr/>
        </p:nvSpPr>
        <p:spPr>
          <a:xfrm>
            <a:off x="7086600" y="4557802"/>
            <a:ext cx="533400" cy="369332"/>
          </a:xfrm>
          <a:prstGeom prst="rect">
            <a:avLst/>
          </a:prstGeom>
          <a:noFill/>
          <a:ln w="1905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17842084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2184</TotalTime>
  <Words>778</Words>
  <Application>Microsoft Office PowerPoint</Application>
  <PresentationFormat>On-screen Show (4:3)</PresentationFormat>
  <Paragraphs>217</Paragraphs>
  <Slides>23</Slides>
  <Notes>0</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23</vt:i4>
      </vt:variant>
    </vt:vector>
  </HeadingPairs>
  <TitlesOfParts>
    <vt:vector size="27" baseType="lpstr">
      <vt:lpstr>Office Theme</vt:lpstr>
      <vt:lpstr>Default Design</vt:lpstr>
      <vt:lpstr>1_Office Theme</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Fruit Fly Invasions in Florida</vt:lpstr>
      <vt:lpstr>Cost of Fruit Fly Invasions</vt:lpstr>
      <vt:lpstr>PowerPoint Presentation</vt:lpstr>
      <vt:lpstr>PowerPoint Presentation</vt:lpstr>
    </vt:vector>
  </TitlesOfParts>
  <Company>UF/IFAS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NCLeppla</dc:creator>
  <cp:lastModifiedBy>IFAS Entomology &amp; Nematology</cp:lastModifiedBy>
  <cp:revision>119</cp:revision>
  <dcterms:created xsi:type="dcterms:W3CDTF">2016-07-18T17:56:17Z</dcterms:created>
  <dcterms:modified xsi:type="dcterms:W3CDTF">2016-09-21T18:36:06Z</dcterms:modified>
</cp:coreProperties>
</file>